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4"/>
  </p:notesMasterIdLst>
  <p:sldIdLst>
    <p:sldId id="355"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354" r:id="rId22"/>
    <p:sldId id="320" r:id="rId23"/>
    <p:sldId id="276" r:id="rId24"/>
    <p:sldId id="277" r:id="rId25"/>
    <p:sldId id="278" r:id="rId26"/>
    <p:sldId id="279" r:id="rId27"/>
    <p:sldId id="280" r:id="rId28"/>
    <p:sldId id="281" r:id="rId29"/>
    <p:sldId id="282" r:id="rId30"/>
    <p:sldId id="284" r:id="rId31"/>
    <p:sldId id="285" r:id="rId32"/>
    <p:sldId id="286" r:id="rId33"/>
    <p:sldId id="288" r:id="rId34"/>
    <p:sldId id="289" r:id="rId35"/>
    <p:sldId id="290" r:id="rId36"/>
    <p:sldId id="291" r:id="rId37"/>
    <p:sldId id="292" r:id="rId38"/>
    <p:sldId id="293" r:id="rId39"/>
    <p:sldId id="356" r:id="rId40"/>
    <p:sldId id="294" r:id="rId41"/>
    <p:sldId id="295" r:id="rId42"/>
    <p:sldId id="296" r:id="rId43"/>
    <p:sldId id="297" r:id="rId44"/>
    <p:sldId id="298" r:id="rId45"/>
    <p:sldId id="299" r:id="rId46"/>
    <p:sldId id="301" r:id="rId47"/>
    <p:sldId id="304" r:id="rId48"/>
    <p:sldId id="305" r:id="rId49"/>
    <p:sldId id="306" r:id="rId50"/>
    <p:sldId id="307" r:id="rId51"/>
    <p:sldId id="308" r:id="rId52"/>
    <p:sldId id="309" r:id="rId53"/>
    <p:sldId id="310" r:id="rId54"/>
    <p:sldId id="313" r:id="rId55"/>
    <p:sldId id="314" r:id="rId56"/>
    <p:sldId id="316" r:id="rId57"/>
    <p:sldId id="317" r:id="rId58"/>
    <p:sldId id="318" r:id="rId59"/>
    <p:sldId id="319" r:id="rId60"/>
    <p:sldId id="321" r:id="rId61"/>
    <p:sldId id="323" r:id="rId62"/>
    <p:sldId id="324" r:id="rId63"/>
    <p:sldId id="325" r:id="rId64"/>
    <p:sldId id="326" r:id="rId65"/>
    <p:sldId id="327" r:id="rId66"/>
    <p:sldId id="328" r:id="rId67"/>
    <p:sldId id="329" r:id="rId68"/>
    <p:sldId id="330" r:id="rId69"/>
    <p:sldId id="331" r:id="rId70"/>
    <p:sldId id="332" r:id="rId71"/>
    <p:sldId id="333" r:id="rId72"/>
    <p:sldId id="335" r:id="rId73"/>
    <p:sldId id="334" r:id="rId74"/>
    <p:sldId id="336" r:id="rId75"/>
    <p:sldId id="337" r:id="rId76"/>
    <p:sldId id="338" r:id="rId77"/>
    <p:sldId id="339" r:id="rId78"/>
    <p:sldId id="340" r:id="rId79"/>
    <p:sldId id="341" r:id="rId80"/>
    <p:sldId id="342" r:id="rId81"/>
    <p:sldId id="343" r:id="rId82"/>
    <p:sldId id="353"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18EB2A-55B0-4C7F-B7C5-56BB6F9F0F9B}" type="datetimeFigureOut">
              <a:rPr lang="en-US" smtClean="0"/>
              <a:t>10/2/2018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8DB994-A4A9-4213-B812-273789A92F01}" type="slidenum">
              <a:rPr lang="en-US" smtClean="0"/>
              <a:t>‹#›</a:t>
            </a:fld>
            <a:endParaRPr lang="en-US"/>
          </a:p>
        </p:txBody>
      </p:sp>
    </p:spTree>
    <p:extLst>
      <p:ext uri="{BB962C8B-B14F-4D97-AF65-F5344CB8AC3E}">
        <p14:creationId xmlns:p14="http://schemas.microsoft.com/office/powerpoint/2010/main" val="3939484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7525314-D161-443D-B84C-1D5D444A0EF1}"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2272065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9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6A845D-5394-4C71-9633-23D7E654E25F}"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3265016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7BCA7A-6D21-4ED6-8335-F92C120A2255}"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64349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p:spPr>
      </p:sp>
      <p:sp>
        <p:nvSpPr>
          <p:cNvPr id="645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1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10773A5-04B3-4296-AC0D-0F0EFD4DA310}" type="slidenum">
              <a:rPr lang="en-US" smtClean="0"/>
              <a:pPr fontAlgn="base">
                <a:spcBef>
                  <a:spcPct val="0"/>
                </a:spcBef>
                <a:spcAft>
                  <a:spcPct val="0"/>
                </a:spcAft>
                <a:defRPr/>
              </a:pPr>
              <a:t>42</a:t>
            </a:fld>
            <a:endParaRPr lang="en-US" smtClean="0"/>
          </a:p>
        </p:txBody>
      </p:sp>
    </p:spTree>
    <p:extLst>
      <p:ext uri="{BB962C8B-B14F-4D97-AF65-F5344CB8AC3E}">
        <p14:creationId xmlns:p14="http://schemas.microsoft.com/office/powerpoint/2010/main" val="1166651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D6313D7-1B98-44BD-AB98-024FD6B2859C}"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3596112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313D7-1B98-44BD-AB98-024FD6B2859C}"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3656072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313D7-1B98-44BD-AB98-024FD6B2859C}"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887672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6313D7-1B98-44BD-AB98-024FD6B2859C}"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2812179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6313D7-1B98-44BD-AB98-024FD6B2859C}" type="datetimeFigureOut">
              <a:rPr lang="en-US" smtClean="0"/>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306926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D6313D7-1B98-44BD-AB98-024FD6B2859C}"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344582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D6313D7-1B98-44BD-AB98-024FD6B2859C}" type="datetimeFigureOut">
              <a:rPr lang="en-US" smtClean="0"/>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1491545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D6313D7-1B98-44BD-AB98-024FD6B2859C}" type="datetimeFigureOut">
              <a:rPr lang="en-US" smtClean="0"/>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3165750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6313D7-1B98-44BD-AB98-024FD6B2859C}" type="datetimeFigureOut">
              <a:rPr lang="en-US" smtClean="0"/>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4241350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313D7-1B98-44BD-AB98-024FD6B2859C}"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2826731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6313D7-1B98-44BD-AB98-024FD6B2859C}" type="datetimeFigureOut">
              <a:rPr lang="en-US" smtClean="0"/>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A0D88D-ED65-42FA-BCBC-E059714F8986}" type="slidenum">
              <a:rPr lang="en-US" smtClean="0"/>
              <a:t>‹#›</a:t>
            </a:fld>
            <a:endParaRPr lang="en-US"/>
          </a:p>
        </p:txBody>
      </p:sp>
    </p:spTree>
    <p:extLst>
      <p:ext uri="{BB962C8B-B14F-4D97-AF65-F5344CB8AC3E}">
        <p14:creationId xmlns:p14="http://schemas.microsoft.com/office/powerpoint/2010/main" val="2800382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8000"/>
            <a:lum/>
          </a:blip>
          <a:srcRect/>
          <a:stretch>
            <a:fillRect t="-5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6313D7-1B98-44BD-AB98-024FD6B2859C}" type="datetimeFigureOut">
              <a:rPr lang="en-US" smtClean="0"/>
              <a:t>10/2/2018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A0D88D-ED65-42FA-BCBC-E059714F8986}" type="slidenum">
              <a:rPr lang="en-US" smtClean="0"/>
              <a:t>‹#›</a:t>
            </a:fld>
            <a:endParaRPr lang="en-US"/>
          </a:p>
        </p:txBody>
      </p:sp>
    </p:spTree>
    <p:extLst>
      <p:ext uri="{BB962C8B-B14F-4D97-AF65-F5344CB8AC3E}">
        <p14:creationId xmlns:p14="http://schemas.microsoft.com/office/powerpoint/2010/main" val="205917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govtrack.us/congress/members/gus_bilirakis/412250" TargetMode="Externa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hyperlink" Target="https://www.youtube.com/watch?v=N-dEYhcR2L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YcUDBgYodI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cc.com/video-clips/kwgaxa/the-daily-show-with-jon-stewart-democalypse-2014---south-by-south-mess--austin-s-real-weirdness"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A-4dIImaodQ"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 Id="rId5" Type="http://schemas.openxmlformats.org/officeDocument/2006/relationships/image" Target="../media/image31.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clerk.house.gov/committee_info/scsoal.pdf"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s://www.govtrack.us/congress/bills/statistics"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hyperlink" Target="https://www.youtube.com/watch?v=bg_o9qJBwwE" TargetMode="External"/><Relationship Id="rId2" Type="http://schemas.openxmlformats.org/officeDocument/2006/relationships/image" Target="../media/image39.jpe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7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9.jpg"/><Relationship Id="rId2" Type="http://schemas.openxmlformats.org/officeDocument/2006/relationships/hyperlink" Target="https://www.youtube.com/watch?v=lK9rGQcwI7Y" TargetMode="External"/><Relationship Id="rId1" Type="http://schemas.openxmlformats.org/officeDocument/2006/relationships/slideLayout" Target="../slideLayouts/slideLayout2.xml"/><Relationship Id="rId6" Type="http://schemas.openxmlformats.org/officeDocument/2006/relationships/hyperlink" Target="https://www.youtube.com/watch?v=q8-NuwTjtq4" TargetMode="External"/><Relationship Id="rId5" Type="http://schemas.openxmlformats.org/officeDocument/2006/relationships/image" Target="../media/image48.jpg"/><Relationship Id="rId4" Type="http://schemas.openxmlformats.org/officeDocument/2006/relationships/hyperlink" Target="https://www.youtube.com/watch?v=VcFLpCzZea0" TargetMode="External"/></Relationships>
</file>

<file path=ppt/slides/_rels/slide7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s://www.youtube.com/watch?v=uf2q66G3lmM" TargetMode="External"/><Relationship Id="rId2" Type="http://schemas.openxmlformats.org/officeDocument/2006/relationships/hyperlink" Target="http://www.youtube.com/watch?v=tyeJ55o3El0&amp;feature=related" TargetMode="External"/><Relationship Id="rId1" Type="http://schemas.openxmlformats.org/officeDocument/2006/relationships/slideLayout" Target="../slideLayouts/slideLayout4.xml"/><Relationship Id="rId4" Type="http://schemas.openxmlformats.org/officeDocument/2006/relationships/image" Target="../media/image53.jpeg"/></Relationships>
</file>

<file path=ppt/slides/_rels/slide81.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66989" y="2296956"/>
            <a:ext cx="10515600" cy="1325563"/>
          </a:xfrm>
        </p:spPr>
        <p:txBody>
          <a:bodyPr>
            <a:normAutofit fontScale="90000"/>
          </a:bodyPr>
          <a:lstStyle/>
          <a:p>
            <a:pPr algn="ctr"/>
            <a:r>
              <a:rPr lang="en-US" sz="7200" dirty="0" smtClean="0"/>
              <a:t>UNIT 4</a:t>
            </a:r>
            <a:br>
              <a:rPr lang="en-US" sz="7200" dirty="0" smtClean="0"/>
            </a:br>
            <a:r>
              <a:rPr lang="en-US" sz="7200" dirty="0" smtClean="0"/>
              <a:t>THE LEGISLATIVE BRANCH</a:t>
            </a:r>
            <a:endParaRPr lang="en-US" sz="7200" dirty="0"/>
          </a:p>
        </p:txBody>
      </p:sp>
    </p:spTree>
    <p:extLst>
      <p:ext uri="{BB962C8B-B14F-4D97-AF65-F5344CB8AC3E}">
        <p14:creationId xmlns:p14="http://schemas.microsoft.com/office/powerpoint/2010/main" val="3779412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Representative from Florida –District 12</a:t>
            </a:r>
            <a:endParaRPr lang="en-US" dirty="0"/>
          </a:p>
        </p:txBody>
      </p:sp>
      <p:sp>
        <p:nvSpPr>
          <p:cNvPr id="13315" name="Text Placeholder 2"/>
          <p:cNvSpPr>
            <a:spLocks noGrp="1"/>
          </p:cNvSpPr>
          <p:nvPr>
            <p:ph type="body" idx="1"/>
          </p:nvPr>
        </p:nvSpPr>
        <p:spPr>
          <a:xfrm>
            <a:off x="-389586" y="1418377"/>
            <a:ext cx="5157787" cy="823912"/>
          </a:xfrm>
        </p:spPr>
        <p:txBody>
          <a:bodyPr/>
          <a:lstStyle/>
          <a:p>
            <a:pPr algn="ctr" eaLnBrk="1" hangingPunct="1"/>
            <a:r>
              <a:rPr lang="en-US" dirty="0" smtClean="0"/>
              <a:t>Gus Bilirakis</a:t>
            </a:r>
          </a:p>
        </p:txBody>
      </p:sp>
      <p:pic>
        <p:nvPicPr>
          <p:cNvPr id="13316" name="Content Placeholder 6">
            <a:hlinkClick r:id="rId2"/>
          </p:cNvPr>
          <p:cNvPicPr>
            <a:picLocks noGrp="1" noChangeAspect="1"/>
          </p:cNvPicPr>
          <p:nvPr>
            <p:ph sz="quarter" idx="4294967295"/>
          </p:nvPr>
        </p:nvPicPr>
        <p:blipFill>
          <a:blip r:embed="rId3" cstate="print"/>
          <a:srcRect/>
          <a:stretch>
            <a:fillRect/>
          </a:stretch>
        </p:blipFill>
        <p:spPr>
          <a:xfrm>
            <a:off x="138448" y="2242289"/>
            <a:ext cx="3810000" cy="4465638"/>
          </a:xfrm>
          <a:prstGeom prst="rect">
            <a:avLst/>
          </a:prstGeom>
        </p:spPr>
      </p:pic>
      <p:sp>
        <p:nvSpPr>
          <p:cNvPr id="6" name="Content Placeholder 5"/>
          <p:cNvSpPr>
            <a:spLocks noGrp="1"/>
          </p:cNvSpPr>
          <p:nvPr>
            <p:ph sz="quarter" idx="4294967295"/>
          </p:nvPr>
        </p:nvSpPr>
        <p:spPr>
          <a:xfrm>
            <a:off x="4302820" y="2242289"/>
            <a:ext cx="4041775" cy="4340225"/>
          </a:xfrm>
          <a:prstGeom prst="rect">
            <a:avLst/>
          </a:prstGeom>
        </p:spPr>
        <p:txBody>
          <a:bodyPr rtlCol="0">
            <a:normAutofit fontScale="25000" lnSpcReduction="20000"/>
          </a:bodyPr>
          <a:lstStyle/>
          <a:p>
            <a:pPr>
              <a:defRPr/>
            </a:pPr>
            <a:r>
              <a:rPr lang="en-US" sz="5600" b="1" dirty="0">
                <a:solidFill>
                  <a:schemeClr val="tx1">
                    <a:lumMod val="50000"/>
                    <a:lumOff val="50000"/>
                  </a:schemeClr>
                </a:solidFill>
              </a:rPr>
              <a:t>Name : </a:t>
            </a:r>
            <a:r>
              <a:rPr lang="en-US" sz="5600" dirty="0">
                <a:solidFill>
                  <a:schemeClr val="tx1">
                    <a:lumMod val="50000"/>
                    <a:lumOff val="50000"/>
                  </a:schemeClr>
                </a:solidFill>
              </a:rPr>
              <a:t>Gus Bilirakis</a:t>
            </a:r>
          </a:p>
          <a:p>
            <a:pPr>
              <a:defRPr/>
            </a:pPr>
            <a:endParaRPr lang="en-US" sz="5600" b="1" dirty="0">
              <a:solidFill>
                <a:schemeClr val="tx1">
                  <a:lumMod val="50000"/>
                  <a:lumOff val="50000"/>
                </a:schemeClr>
              </a:solidFill>
            </a:endParaRPr>
          </a:p>
          <a:p>
            <a:pPr>
              <a:defRPr/>
            </a:pPr>
            <a:r>
              <a:rPr lang="en-US" sz="5600" b="1" dirty="0">
                <a:solidFill>
                  <a:schemeClr val="tx1">
                    <a:lumMod val="50000"/>
                    <a:lumOff val="50000"/>
                  </a:schemeClr>
                </a:solidFill>
              </a:rPr>
              <a:t>Party : </a:t>
            </a:r>
            <a:r>
              <a:rPr lang="en-US" sz="5600" dirty="0">
                <a:solidFill>
                  <a:schemeClr val="tx1">
                    <a:lumMod val="50000"/>
                    <a:lumOff val="50000"/>
                  </a:schemeClr>
                </a:solidFill>
              </a:rPr>
              <a:t>R</a:t>
            </a:r>
          </a:p>
          <a:p>
            <a:pPr>
              <a:defRPr/>
            </a:pPr>
            <a:endParaRPr lang="en-US" sz="5600" b="1" dirty="0">
              <a:solidFill>
                <a:schemeClr val="tx1">
                  <a:lumMod val="50000"/>
                  <a:lumOff val="50000"/>
                </a:schemeClr>
              </a:solidFill>
            </a:endParaRPr>
          </a:p>
          <a:p>
            <a:pPr>
              <a:defRPr/>
            </a:pPr>
            <a:r>
              <a:rPr lang="en-US" sz="5600" b="1" dirty="0">
                <a:solidFill>
                  <a:schemeClr val="tx1">
                    <a:lumMod val="50000"/>
                    <a:lumOff val="50000"/>
                  </a:schemeClr>
                </a:solidFill>
              </a:rPr>
              <a:t>State : </a:t>
            </a:r>
            <a:r>
              <a:rPr lang="en-US" sz="5600" dirty="0">
                <a:solidFill>
                  <a:schemeClr val="tx1">
                    <a:lumMod val="50000"/>
                    <a:lumOff val="50000"/>
                  </a:schemeClr>
                </a:solidFill>
              </a:rPr>
              <a:t>Florida</a:t>
            </a:r>
          </a:p>
          <a:p>
            <a:pPr>
              <a:defRPr/>
            </a:pPr>
            <a:endParaRPr lang="en-US" sz="5600" b="1" dirty="0">
              <a:solidFill>
                <a:schemeClr val="tx1">
                  <a:lumMod val="50000"/>
                  <a:lumOff val="50000"/>
                </a:schemeClr>
              </a:solidFill>
            </a:endParaRPr>
          </a:p>
          <a:p>
            <a:pPr>
              <a:defRPr/>
            </a:pPr>
            <a:r>
              <a:rPr lang="en-US" sz="5600" b="1" dirty="0">
                <a:solidFill>
                  <a:schemeClr val="tx1">
                    <a:lumMod val="50000"/>
                    <a:lumOff val="50000"/>
                  </a:schemeClr>
                </a:solidFill>
              </a:rPr>
              <a:t>District : </a:t>
            </a:r>
            <a:r>
              <a:rPr lang="en-US" sz="5600" dirty="0">
                <a:solidFill>
                  <a:schemeClr val="tx1">
                    <a:lumMod val="50000"/>
                    <a:lumOff val="50000"/>
                  </a:schemeClr>
                </a:solidFill>
              </a:rPr>
              <a:t>12</a:t>
            </a:r>
          </a:p>
          <a:p>
            <a:pPr>
              <a:defRPr/>
            </a:pPr>
            <a:endParaRPr lang="en-US" sz="5600" b="1" dirty="0">
              <a:solidFill>
                <a:schemeClr val="tx1">
                  <a:lumMod val="50000"/>
                  <a:lumOff val="50000"/>
                </a:schemeClr>
              </a:solidFill>
            </a:endParaRPr>
          </a:p>
          <a:p>
            <a:pPr>
              <a:defRPr/>
            </a:pPr>
            <a:r>
              <a:rPr lang="en-US" sz="5600" b="1" dirty="0">
                <a:solidFill>
                  <a:schemeClr val="tx1">
                    <a:lumMod val="50000"/>
                    <a:lumOff val="50000"/>
                  </a:schemeClr>
                </a:solidFill>
              </a:rPr>
              <a:t>In Office : </a:t>
            </a:r>
            <a:r>
              <a:rPr lang="en-US" sz="5600" dirty="0">
                <a:solidFill>
                  <a:schemeClr val="tx1">
                    <a:lumMod val="50000"/>
                    <a:lumOff val="50000"/>
                  </a:schemeClr>
                </a:solidFill>
              </a:rPr>
              <a:t>2006 - Present</a:t>
            </a:r>
          </a:p>
          <a:p>
            <a:pPr>
              <a:defRPr/>
            </a:pPr>
            <a:endParaRPr lang="en-US" sz="5600" b="1" dirty="0">
              <a:solidFill>
                <a:schemeClr val="tx1">
                  <a:lumMod val="50000"/>
                  <a:lumOff val="50000"/>
                </a:schemeClr>
              </a:solidFill>
            </a:endParaRPr>
          </a:p>
          <a:p>
            <a:pPr>
              <a:defRPr/>
            </a:pPr>
            <a:r>
              <a:rPr lang="en-US" sz="5600" b="1" dirty="0">
                <a:solidFill>
                  <a:schemeClr val="tx1">
                    <a:lumMod val="50000"/>
                    <a:lumOff val="50000"/>
                  </a:schemeClr>
                </a:solidFill>
              </a:rPr>
              <a:t>Education : </a:t>
            </a:r>
            <a:r>
              <a:rPr lang="en-US" sz="5600" dirty="0">
                <a:solidFill>
                  <a:schemeClr val="tx1">
                    <a:lumMod val="50000"/>
                    <a:lumOff val="50000"/>
                  </a:schemeClr>
                </a:solidFill>
              </a:rPr>
              <a:t>BA University of Florida, 1986; JD Stetson University, </a:t>
            </a:r>
            <a:r>
              <a:rPr lang="en-US" sz="5600" dirty="0" smtClean="0">
                <a:solidFill>
                  <a:schemeClr val="tx1">
                    <a:lumMod val="50000"/>
                    <a:lumOff val="50000"/>
                  </a:schemeClr>
                </a:solidFill>
              </a:rPr>
              <a:t>1989</a:t>
            </a:r>
            <a:endParaRPr lang="en-US" sz="5600" b="1" dirty="0">
              <a:solidFill>
                <a:schemeClr val="tx1">
                  <a:lumMod val="50000"/>
                  <a:lumOff val="50000"/>
                </a:schemeClr>
              </a:solidFill>
            </a:endParaRPr>
          </a:p>
          <a:p>
            <a:pPr>
              <a:defRPr/>
            </a:pPr>
            <a:r>
              <a:rPr lang="en-US" sz="5600" b="1" dirty="0">
                <a:solidFill>
                  <a:schemeClr val="tx1">
                    <a:lumMod val="50000"/>
                    <a:lumOff val="50000"/>
                  </a:schemeClr>
                </a:solidFill>
              </a:rPr>
              <a:t>Previous Political Experience : </a:t>
            </a:r>
            <a:r>
              <a:rPr lang="en-US" sz="5600" dirty="0">
                <a:solidFill>
                  <a:schemeClr val="tx1">
                    <a:lumMod val="50000"/>
                    <a:lumOff val="50000"/>
                  </a:schemeClr>
                </a:solidFill>
              </a:rPr>
              <a:t>FL House, </a:t>
            </a:r>
            <a:r>
              <a:rPr lang="en-US" sz="5600" dirty="0" smtClean="0">
                <a:solidFill>
                  <a:schemeClr val="tx1">
                    <a:lumMod val="50000"/>
                    <a:lumOff val="50000"/>
                  </a:schemeClr>
                </a:solidFill>
              </a:rPr>
              <a:t>1998-2006</a:t>
            </a:r>
            <a:endParaRPr lang="en-US" sz="5600" b="1" dirty="0">
              <a:solidFill>
                <a:schemeClr val="tx1">
                  <a:lumMod val="50000"/>
                  <a:lumOff val="50000"/>
                </a:schemeClr>
              </a:solidFill>
            </a:endParaRPr>
          </a:p>
          <a:p>
            <a:pPr>
              <a:defRPr/>
            </a:pPr>
            <a:r>
              <a:rPr lang="en-US" sz="5600" b="1" dirty="0">
                <a:solidFill>
                  <a:schemeClr val="tx1">
                    <a:lumMod val="50000"/>
                    <a:lumOff val="50000"/>
                  </a:schemeClr>
                </a:solidFill>
              </a:rPr>
              <a:t>Previous Occupation : </a:t>
            </a:r>
            <a:r>
              <a:rPr lang="en-US" sz="5600" dirty="0">
                <a:solidFill>
                  <a:schemeClr val="tx1">
                    <a:lumMod val="50000"/>
                    <a:lumOff val="50000"/>
                  </a:schemeClr>
                </a:solidFill>
              </a:rPr>
              <a:t>Attorney</a:t>
            </a:r>
          </a:p>
          <a:p>
            <a:pPr>
              <a:defRPr/>
            </a:pPr>
            <a:endParaRPr lang="en-US" sz="5600" b="1" dirty="0">
              <a:solidFill>
                <a:schemeClr val="tx1">
                  <a:lumMod val="50000"/>
                  <a:lumOff val="50000"/>
                </a:schemeClr>
              </a:solidFill>
            </a:endParaRPr>
          </a:p>
          <a:p>
            <a:pPr>
              <a:defRPr/>
            </a:pPr>
            <a:r>
              <a:rPr lang="en-US" sz="5600" b="1" dirty="0">
                <a:solidFill>
                  <a:schemeClr val="tx1">
                    <a:lumMod val="50000"/>
                    <a:lumOff val="50000"/>
                  </a:schemeClr>
                </a:solidFill>
              </a:rPr>
              <a:t>Election Status : In office</a:t>
            </a:r>
            <a:endParaRPr lang="en-US" sz="5600" dirty="0">
              <a:solidFill>
                <a:schemeClr val="tx1">
                  <a:lumMod val="50000"/>
                  <a:lumOff val="50000"/>
                </a:schemeClr>
              </a:solidFill>
            </a:endParaRPr>
          </a:p>
          <a:p>
            <a:pPr>
              <a:defRPr/>
            </a:pPr>
            <a:endParaRPr lang="en-US" dirty="0">
              <a:solidFill>
                <a:schemeClr val="tx1">
                  <a:lumMod val="50000"/>
                  <a:lumOff val="50000"/>
                </a:schemeClr>
              </a:solidFil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48528" y="2242289"/>
            <a:ext cx="4997003" cy="2053456"/>
          </a:xfrm>
          <a:prstGeom prst="rect">
            <a:avLst/>
          </a:prstGeom>
        </p:spPr>
      </p:pic>
    </p:spTree>
    <p:extLst>
      <p:ext uri="{BB962C8B-B14F-4D97-AF65-F5344CB8AC3E}">
        <p14:creationId xmlns:p14="http://schemas.microsoft.com/office/powerpoint/2010/main" val="21242246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hlinkClick r:id="rId2"/>
              </a:rPr>
              <a:t>Reapportionment</a:t>
            </a:r>
            <a:endParaRPr lang="en-US" dirty="0"/>
          </a:p>
        </p:txBody>
      </p:sp>
      <p:sp>
        <p:nvSpPr>
          <p:cNvPr id="3" name="Content Placeholder 2"/>
          <p:cNvSpPr>
            <a:spLocks noGrp="1"/>
          </p:cNvSpPr>
          <p:nvPr>
            <p:ph idx="1"/>
          </p:nvPr>
        </p:nvSpPr>
        <p:spPr>
          <a:xfrm>
            <a:off x="476518" y="1313645"/>
            <a:ext cx="10877282" cy="4863318"/>
          </a:xfrm>
        </p:spPr>
        <p:txBody>
          <a:bodyPr rtlCol="0">
            <a:normAutofit/>
          </a:bodyPr>
          <a:lstStyle/>
          <a:p>
            <a:pPr>
              <a:defRPr/>
            </a:pPr>
            <a:endParaRPr lang="en-US" dirty="0" smtClean="0">
              <a:solidFill>
                <a:schemeClr val="tx1">
                  <a:lumMod val="50000"/>
                  <a:lumOff val="50000"/>
                </a:schemeClr>
              </a:solidFill>
            </a:endParaRPr>
          </a:p>
          <a:p>
            <a:pPr>
              <a:defRPr/>
            </a:pPr>
            <a:r>
              <a:rPr lang="en-US" dirty="0" smtClean="0">
                <a:solidFill>
                  <a:schemeClr val="tx1">
                    <a:lumMod val="50000"/>
                    <a:lumOff val="50000"/>
                  </a:schemeClr>
                </a:solidFill>
              </a:rPr>
              <a:t>Article I of the Constitution directs Congress to </a:t>
            </a:r>
            <a:r>
              <a:rPr lang="en-US" b="1" dirty="0" smtClean="0">
                <a:solidFill>
                  <a:schemeClr val="tx1">
                    <a:lumMod val="50000"/>
                    <a:lumOff val="50000"/>
                  </a:schemeClr>
                </a:solidFill>
              </a:rPr>
              <a:t>reapportion</a:t>
            </a:r>
            <a:r>
              <a:rPr lang="en-US" dirty="0" smtClean="0">
                <a:solidFill>
                  <a:schemeClr val="tx1">
                    <a:lumMod val="50000"/>
                    <a:lumOff val="50000"/>
                  </a:schemeClr>
                </a:solidFill>
              </a:rPr>
              <a:t> (distribute) the seats in the House every ten years, after each census.</a:t>
            </a:r>
          </a:p>
          <a:p>
            <a:pPr marL="0" indent="0">
              <a:buNone/>
              <a:defRPr/>
            </a:pPr>
            <a:endParaRPr lang="en-US" dirty="0" smtClean="0">
              <a:solidFill>
                <a:schemeClr val="tx1">
                  <a:lumMod val="50000"/>
                  <a:lumOff val="50000"/>
                </a:schemeClr>
              </a:solidFill>
            </a:endParaRPr>
          </a:p>
          <a:p>
            <a:pPr>
              <a:defRPr/>
            </a:pPr>
            <a:r>
              <a:rPr lang="en-US" b="1" dirty="0" smtClean="0">
                <a:solidFill>
                  <a:schemeClr val="tx1">
                    <a:lumMod val="50000"/>
                    <a:lumOff val="50000"/>
                  </a:schemeClr>
                </a:solidFill>
              </a:rPr>
              <a:t>Reapportionment Act of 1929</a:t>
            </a:r>
          </a:p>
          <a:p>
            <a:pPr marL="457200" indent="-457200">
              <a:buFont typeface="+mj-lt"/>
              <a:buAutoNum type="arabicPeriod"/>
              <a:defRPr/>
            </a:pPr>
            <a:r>
              <a:rPr lang="en-US" dirty="0" smtClean="0">
                <a:solidFill>
                  <a:schemeClr val="tx1">
                    <a:lumMod val="50000"/>
                    <a:lumOff val="50000"/>
                  </a:schemeClr>
                </a:solidFill>
              </a:rPr>
              <a:t>Permanent size of House = 435</a:t>
            </a:r>
          </a:p>
          <a:p>
            <a:pPr marL="457200" indent="-457200">
              <a:buFont typeface="+mj-lt"/>
              <a:buAutoNum type="arabicPeriod"/>
              <a:defRPr/>
            </a:pPr>
            <a:r>
              <a:rPr lang="en-US" dirty="0" smtClean="0">
                <a:solidFill>
                  <a:schemeClr val="tx1">
                    <a:lumMod val="50000"/>
                    <a:lumOff val="50000"/>
                  </a:schemeClr>
                </a:solidFill>
              </a:rPr>
              <a:t>Census Bureau determines number of seats in each State</a:t>
            </a:r>
          </a:p>
          <a:p>
            <a:pPr marL="457200" indent="-457200">
              <a:buFont typeface="+mj-lt"/>
              <a:buAutoNum type="arabicPeriod"/>
              <a:defRPr/>
            </a:pPr>
            <a:r>
              <a:rPr lang="en-US" dirty="0" smtClean="0">
                <a:solidFill>
                  <a:schemeClr val="tx1">
                    <a:lumMod val="50000"/>
                    <a:lumOff val="50000"/>
                  </a:schemeClr>
                </a:solidFill>
              </a:rPr>
              <a:t>The Bureau sends plan to President</a:t>
            </a:r>
          </a:p>
          <a:p>
            <a:pPr marL="457200" indent="-457200">
              <a:buFont typeface="+mj-lt"/>
              <a:buAutoNum type="arabicPeriod"/>
              <a:defRPr/>
            </a:pPr>
            <a:r>
              <a:rPr lang="en-US" dirty="0" smtClean="0">
                <a:solidFill>
                  <a:schemeClr val="tx1">
                    <a:lumMod val="50000"/>
                    <a:lumOff val="50000"/>
                  </a:schemeClr>
                </a:solidFill>
              </a:rPr>
              <a:t>Becomes effective 60 days after both Houses receiving plan and don’t reject it</a:t>
            </a:r>
            <a:endParaRPr lang="en-US" dirty="0">
              <a:solidFill>
                <a:schemeClr val="tx1">
                  <a:lumMod val="50000"/>
                  <a:lumOff val="50000"/>
                </a:schemeClr>
              </a:solidFill>
            </a:endParaRPr>
          </a:p>
        </p:txBody>
      </p:sp>
    </p:spTree>
    <p:extLst>
      <p:ext uri="{BB962C8B-B14F-4D97-AF65-F5344CB8AC3E}">
        <p14:creationId xmlns:p14="http://schemas.microsoft.com/office/powerpoint/2010/main" val="38274077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246" y="520500"/>
            <a:ext cx="10496283" cy="5930400"/>
          </a:xfrm>
          <a:prstGeom prst="rect">
            <a:avLst/>
          </a:prstGeom>
        </p:spPr>
      </p:pic>
    </p:spTree>
    <p:extLst>
      <p:ext uri="{BB962C8B-B14F-4D97-AF65-F5344CB8AC3E}">
        <p14:creationId xmlns:p14="http://schemas.microsoft.com/office/powerpoint/2010/main" val="1132771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2020 Projections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6188" y="1690688"/>
            <a:ext cx="8715375" cy="4543425"/>
          </a:xfrm>
          <a:prstGeom prst="rect">
            <a:avLst/>
          </a:prstGeom>
        </p:spPr>
      </p:pic>
    </p:spTree>
    <p:extLst>
      <p:ext uri="{BB962C8B-B14F-4D97-AF65-F5344CB8AC3E}">
        <p14:creationId xmlns:p14="http://schemas.microsoft.com/office/powerpoint/2010/main" val="145661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5169" y="365125"/>
            <a:ext cx="10515600" cy="1325563"/>
          </a:xfrm>
        </p:spPr>
        <p:txBody>
          <a:bodyPr/>
          <a:lstStyle/>
          <a:p>
            <a:pPr algn="ctr"/>
            <a:r>
              <a:rPr lang="en-US" dirty="0" smtClean="0"/>
              <a:t>Congressional Districts Since 1960</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8953" y="1401361"/>
            <a:ext cx="7830355" cy="5340302"/>
          </a:xfrm>
          <a:prstGeom prst="rect">
            <a:avLst/>
          </a:prstGeom>
        </p:spPr>
      </p:pic>
    </p:spTree>
    <p:extLst>
      <p:ext uri="{BB962C8B-B14F-4D97-AF65-F5344CB8AC3E}">
        <p14:creationId xmlns:p14="http://schemas.microsoft.com/office/powerpoint/2010/main" val="3550517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Congressional Elections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32978009"/>
              </p:ext>
            </p:extLst>
          </p:nvPr>
        </p:nvGraphicFramePr>
        <p:xfrm>
          <a:off x="1981200" y="1600200"/>
          <a:ext cx="8229600" cy="5173980"/>
        </p:xfrm>
        <a:graphic>
          <a:graphicData uri="http://schemas.openxmlformats.org/drawingml/2006/table">
            <a:tbl>
              <a:tblPr firstRow="1" bandRow="1">
                <a:tableStyleId>{69CF1AB2-1976-4502-BF36-3FF5EA218861}</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1276350">
                <a:tc>
                  <a:txBody>
                    <a:bodyPr/>
                    <a:lstStyle/>
                    <a:p>
                      <a:pPr algn="ctr"/>
                      <a:r>
                        <a:rPr lang="en-US" sz="2400" b="1" dirty="0" smtClean="0"/>
                        <a:t>Date</a:t>
                      </a:r>
                      <a:endParaRPr lang="en-US" sz="2400" b="1" dirty="0"/>
                    </a:p>
                  </a:txBody>
                  <a:tcPr anchor="ctr"/>
                </a:tc>
                <a:tc>
                  <a:txBody>
                    <a:bodyPr/>
                    <a:lstStyle/>
                    <a:p>
                      <a:r>
                        <a:rPr lang="en-US" sz="2000" b="0" dirty="0" smtClean="0"/>
                        <a:t>Congressional elections are held on the Tuesday following the first Monday in November of each even-numbered year.</a:t>
                      </a:r>
                      <a:endParaRPr lang="en-US" sz="2000" b="0" dirty="0"/>
                    </a:p>
                  </a:txBody>
                  <a:tcPr/>
                </a:tc>
                <a:extLst>
                  <a:ext uri="{0D108BD9-81ED-4DB2-BD59-A6C34878D82A}">
                    <a16:rowId xmlns:a16="http://schemas.microsoft.com/office/drawing/2014/main" val="10000"/>
                  </a:ext>
                </a:extLst>
              </a:tr>
              <a:tr h="1276350">
                <a:tc>
                  <a:txBody>
                    <a:bodyPr/>
                    <a:lstStyle/>
                    <a:p>
                      <a:pPr algn="ctr"/>
                      <a:r>
                        <a:rPr lang="en-US" sz="2400" b="1" dirty="0" smtClean="0"/>
                        <a:t>Off – Year Elections</a:t>
                      </a:r>
                      <a:endParaRPr lang="en-US" sz="2400" b="1" dirty="0"/>
                    </a:p>
                  </a:txBody>
                  <a:tcPr anchor="ctr"/>
                </a:tc>
                <a:tc>
                  <a:txBody>
                    <a:bodyPr/>
                    <a:lstStyle/>
                    <a:p>
                      <a:r>
                        <a:rPr lang="en-US" sz="2000" b="0" dirty="0" smtClean="0"/>
                        <a:t>Congressional elections that occur</a:t>
                      </a:r>
                      <a:r>
                        <a:rPr lang="en-US" sz="2000" b="0" baseline="0" dirty="0" smtClean="0"/>
                        <a:t> in nonpresidential years – between presidential elections</a:t>
                      </a:r>
                    </a:p>
                    <a:p>
                      <a:r>
                        <a:rPr lang="en-US" sz="2000" b="0" baseline="0" dirty="0" smtClean="0"/>
                        <a:t>Example:  2014 and 2018</a:t>
                      </a:r>
                      <a:endParaRPr lang="en-US" sz="2000" b="0" dirty="0"/>
                    </a:p>
                  </a:txBody>
                  <a:tcPr/>
                </a:tc>
                <a:extLst>
                  <a:ext uri="{0D108BD9-81ED-4DB2-BD59-A6C34878D82A}">
                    <a16:rowId xmlns:a16="http://schemas.microsoft.com/office/drawing/2014/main" val="10001"/>
                  </a:ext>
                </a:extLst>
              </a:tr>
              <a:tr h="1276350">
                <a:tc>
                  <a:txBody>
                    <a:bodyPr/>
                    <a:lstStyle/>
                    <a:p>
                      <a:pPr algn="ctr"/>
                      <a:r>
                        <a:rPr lang="en-US" sz="2400" b="1" dirty="0" smtClean="0"/>
                        <a:t>Districts</a:t>
                      </a:r>
                      <a:endParaRPr lang="en-US" sz="2400" b="1" dirty="0"/>
                    </a:p>
                  </a:txBody>
                  <a:tcPr anchor="ctr"/>
                </a:tc>
                <a:tc>
                  <a:txBody>
                    <a:bodyPr/>
                    <a:lstStyle/>
                    <a:p>
                      <a:r>
                        <a:rPr lang="en-US" sz="2000" b="0" dirty="0" smtClean="0"/>
                        <a:t>The 435 members of the House are chosen by 435</a:t>
                      </a:r>
                      <a:r>
                        <a:rPr lang="en-US" sz="2000" b="0" baseline="0" dirty="0" smtClean="0"/>
                        <a:t> separate congressional districts across the country.</a:t>
                      </a:r>
                      <a:endParaRPr lang="en-US" sz="2000" b="0" dirty="0"/>
                    </a:p>
                  </a:txBody>
                  <a:tcPr/>
                </a:tc>
                <a:extLst>
                  <a:ext uri="{0D108BD9-81ED-4DB2-BD59-A6C34878D82A}">
                    <a16:rowId xmlns:a16="http://schemas.microsoft.com/office/drawing/2014/main" val="10002"/>
                  </a:ext>
                </a:extLst>
              </a:tr>
              <a:tr h="1276350">
                <a:tc>
                  <a:txBody>
                    <a:bodyPr/>
                    <a:lstStyle/>
                    <a:p>
                      <a:pPr algn="ctr"/>
                      <a:r>
                        <a:rPr lang="en-US" sz="2400" b="1" dirty="0" smtClean="0">
                          <a:hlinkClick r:id="rId3"/>
                        </a:rPr>
                        <a:t>Gerrymandering</a:t>
                      </a:r>
                      <a:endParaRPr lang="en-US" sz="2400" b="1" dirty="0"/>
                    </a:p>
                  </a:txBody>
                  <a:tcPr anchor="ctr"/>
                </a:tc>
                <a:tc>
                  <a:txBody>
                    <a:bodyPr/>
                    <a:lstStyle/>
                    <a:p>
                      <a:r>
                        <a:rPr lang="en-US" sz="2000" b="0" dirty="0" smtClean="0"/>
                        <a:t>Districts that have been drawn to the advantage of the political party that controls</a:t>
                      </a:r>
                      <a:r>
                        <a:rPr lang="en-US" sz="2000" b="0" baseline="0" dirty="0" smtClean="0"/>
                        <a:t> the State’s legislature.</a:t>
                      </a:r>
                      <a:endParaRPr lang="en-US" sz="2000" b="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60876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eaLnBrk="1" hangingPunct="1"/>
            <a:endParaRPr lang="en-US" smtClean="0"/>
          </a:p>
        </p:txBody>
      </p:sp>
      <p:pic>
        <p:nvPicPr>
          <p:cNvPr id="17411" name="Picture 2"/>
          <p:cNvPicPr>
            <a:picLocks noChangeAspect="1" noChangeArrowheads="1"/>
          </p:cNvPicPr>
          <p:nvPr/>
        </p:nvPicPr>
        <p:blipFill>
          <a:blip r:embed="rId2" cstate="print"/>
          <a:srcRect/>
          <a:stretch>
            <a:fillRect/>
          </a:stretch>
        </p:blipFill>
        <p:spPr bwMode="auto">
          <a:xfrm>
            <a:off x="1543050" y="609600"/>
            <a:ext cx="9124950" cy="5638800"/>
          </a:xfrm>
          <a:prstGeom prst="rect">
            <a:avLst/>
          </a:prstGeom>
          <a:noFill/>
          <a:ln w="9525">
            <a:noFill/>
            <a:miter lim="800000"/>
            <a:headEnd/>
            <a:tailEnd/>
          </a:ln>
        </p:spPr>
      </p:pic>
    </p:spTree>
    <p:extLst>
      <p:ext uri="{BB962C8B-B14F-4D97-AF65-F5344CB8AC3E}">
        <p14:creationId xmlns:p14="http://schemas.microsoft.com/office/powerpoint/2010/main" val="3158716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1528764" y="609600"/>
            <a:ext cx="9139237" cy="4800600"/>
          </a:xfrm>
          <a:prstGeom prst="rect">
            <a:avLst/>
          </a:prstGeom>
          <a:noFill/>
          <a:ln w="9525">
            <a:noFill/>
            <a:miter lim="800000"/>
            <a:headEnd/>
            <a:tailEnd/>
          </a:ln>
        </p:spPr>
      </p:pic>
    </p:spTree>
    <p:extLst>
      <p:ext uri="{BB962C8B-B14F-4D97-AF65-F5344CB8AC3E}">
        <p14:creationId xmlns:p14="http://schemas.microsoft.com/office/powerpoint/2010/main" val="24679205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defRPr/>
            </a:pPr>
            <a:endParaRPr lang="en-US" smtClean="0"/>
          </a:p>
        </p:txBody>
      </p:sp>
      <p:pic>
        <p:nvPicPr>
          <p:cNvPr id="19459" name="Content Placeholder 3" descr="800px-Ca23_109.gif"/>
          <p:cNvPicPr>
            <a:picLocks noGrp="1" noChangeAspect="1"/>
          </p:cNvPicPr>
          <p:nvPr>
            <p:ph idx="1"/>
          </p:nvPr>
        </p:nvPicPr>
        <p:blipFill>
          <a:blip r:embed="rId2" cstate="print"/>
          <a:srcRect/>
          <a:stretch>
            <a:fillRect/>
          </a:stretch>
        </p:blipFill>
        <p:spPr>
          <a:xfrm>
            <a:off x="1524001" y="609600"/>
            <a:ext cx="9180513" cy="5715000"/>
          </a:xfrm>
        </p:spPr>
      </p:pic>
    </p:spTree>
    <p:extLst>
      <p:ext uri="{BB962C8B-B14F-4D97-AF65-F5344CB8AC3E}">
        <p14:creationId xmlns:p14="http://schemas.microsoft.com/office/powerpoint/2010/main" val="2715624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defRPr/>
            </a:pPr>
            <a:endParaRPr lang="en-US" smtClean="0"/>
          </a:p>
        </p:txBody>
      </p:sp>
      <p:pic>
        <p:nvPicPr>
          <p:cNvPr id="20483" name="Content Placeholder 3" descr="Illinois_District_4_2004.png"/>
          <p:cNvPicPr>
            <a:picLocks noGrp="1" noChangeAspect="1"/>
          </p:cNvPicPr>
          <p:nvPr>
            <p:ph idx="1"/>
          </p:nvPr>
        </p:nvPicPr>
        <p:blipFill>
          <a:blip r:embed="rId2" cstate="print"/>
          <a:srcRect/>
          <a:stretch>
            <a:fillRect/>
          </a:stretch>
        </p:blipFill>
        <p:spPr>
          <a:xfrm>
            <a:off x="2514600" y="0"/>
            <a:ext cx="6858000" cy="6840538"/>
          </a:xfrm>
        </p:spPr>
      </p:pic>
    </p:spTree>
    <p:extLst>
      <p:ext uri="{BB962C8B-B14F-4D97-AF65-F5344CB8AC3E}">
        <p14:creationId xmlns:p14="http://schemas.microsoft.com/office/powerpoint/2010/main" val="12323092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5001"/>
            <a:ext cx="8458200" cy="2593975"/>
          </a:xfrm>
        </p:spPr>
        <p:txBody>
          <a:bodyPr/>
          <a:lstStyle/>
          <a:p>
            <a:pPr>
              <a:defRPr/>
            </a:pPr>
            <a:r>
              <a:rPr lang="en-US" dirty="0" smtClean="0"/>
              <a:t>THE STRUCTURE OF CONGRESS</a:t>
            </a:r>
            <a:endParaRPr lang="en-US" dirty="0"/>
          </a:p>
        </p:txBody>
      </p:sp>
      <p:sp>
        <p:nvSpPr>
          <p:cNvPr id="3" name="Subtitle 2"/>
          <p:cNvSpPr>
            <a:spLocks noGrp="1"/>
          </p:cNvSpPr>
          <p:nvPr>
            <p:ph type="subTitle" idx="1"/>
          </p:nvPr>
        </p:nvSpPr>
        <p:spPr>
          <a:xfrm>
            <a:off x="1524000" y="4572000"/>
            <a:ext cx="8458200" cy="1066800"/>
          </a:xfrm>
        </p:spPr>
        <p:txBody>
          <a:bodyPr rtlCol="0"/>
          <a:lstStyle/>
          <a:p>
            <a:pPr>
              <a:defRPr/>
            </a:pPr>
            <a:r>
              <a:rPr lang="en-US" dirty="0" smtClean="0"/>
              <a:t>Chapter 5</a:t>
            </a:r>
            <a:endParaRPr lang="en-US" dirty="0"/>
          </a:p>
        </p:txBody>
      </p:sp>
    </p:spTree>
    <p:extLst>
      <p:ext uri="{BB962C8B-B14F-4D97-AF65-F5344CB8AC3E}">
        <p14:creationId xmlns:p14="http://schemas.microsoft.com/office/powerpoint/2010/main" val="8578651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endParaRPr lang="en-US" smtClean="0"/>
          </a:p>
        </p:txBody>
      </p:sp>
      <p:pic>
        <p:nvPicPr>
          <p:cNvPr id="21507" name="Content Placeholder 3" descr="IL17_109.gif"/>
          <p:cNvPicPr>
            <a:picLocks noGrp="1" noChangeAspect="1"/>
          </p:cNvPicPr>
          <p:nvPr>
            <p:ph idx="1"/>
          </p:nvPr>
        </p:nvPicPr>
        <p:blipFill>
          <a:blip r:embed="rId2" cstate="print"/>
          <a:srcRect/>
          <a:stretch>
            <a:fillRect/>
          </a:stretch>
        </p:blipFill>
        <p:spPr>
          <a:xfrm>
            <a:off x="1524001" y="762000"/>
            <a:ext cx="9191625" cy="5486400"/>
          </a:xfrm>
        </p:spPr>
      </p:pic>
    </p:spTree>
    <p:extLst>
      <p:ext uri="{BB962C8B-B14F-4D97-AF65-F5344CB8AC3E}">
        <p14:creationId xmlns:p14="http://schemas.microsoft.com/office/powerpoint/2010/main" val="27851386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196" y="203915"/>
            <a:ext cx="6654085" cy="6654085"/>
          </a:xfrm>
          <a:prstGeom prst="rect">
            <a:avLst/>
          </a:prstGeom>
        </p:spPr>
      </p:pic>
    </p:spTree>
    <p:extLst>
      <p:ext uri="{BB962C8B-B14F-4D97-AF65-F5344CB8AC3E}">
        <p14:creationId xmlns:p14="http://schemas.microsoft.com/office/powerpoint/2010/main" val="24889210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6"/>
            <a:ext cx="10515600" cy="768216"/>
          </a:xfrm>
        </p:spPr>
        <p:txBody>
          <a:bodyPr/>
          <a:lstStyle/>
          <a:p>
            <a:r>
              <a:rPr lang="en-US" dirty="0" smtClean="0">
                <a:hlinkClick r:id="rId2"/>
              </a:rPr>
              <a:t>CHAPTER 5 POWER-POINT ACTIVITY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74951981"/>
              </p:ext>
            </p:extLst>
          </p:nvPr>
        </p:nvGraphicFramePr>
        <p:xfrm>
          <a:off x="141665" y="3349655"/>
          <a:ext cx="11822810" cy="3491724"/>
        </p:xfrm>
        <a:graphic>
          <a:graphicData uri="http://schemas.openxmlformats.org/drawingml/2006/table">
            <a:tbl>
              <a:tblPr firstRow="1" bandRow="1">
                <a:tableStyleId>{D7AC3CCA-C797-4891-BE02-D94E43425B78}</a:tableStyleId>
              </a:tblPr>
              <a:tblGrid>
                <a:gridCol w="1182281">
                  <a:extLst>
                    <a:ext uri="{9D8B030D-6E8A-4147-A177-3AD203B41FA5}">
                      <a16:colId xmlns:a16="http://schemas.microsoft.com/office/drawing/2014/main" val="20000"/>
                    </a:ext>
                  </a:extLst>
                </a:gridCol>
                <a:gridCol w="1182281">
                  <a:extLst>
                    <a:ext uri="{9D8B030D-6E8A-4147-A177-3AD203B41FA5}">
                      <a16:colId xmlns:a16="http://schemas.microsoft.com/office/drawing/2014/main" val="20001"/>
                    </a:ext>
                  </a:extLst>
                </a:gridCol>
                <a:gridCol w="1182281">
                  <a:extLst>
                    <a:ext uri="{9D8B030D-6E8A-4147-A177-3AD203B41FA5}">
                      <a16:colId xmlns:a16="http://schemas.microsoft.com/office/drawing/2014/main" val="20002"/>
                    </a:ext>
                  </a:extLst>
                </a:gridCol>
                <a:gridCol w="1182281">
                  <a:extLst>
                    <a:ext uri="{9D8B030D-6E8A-4147-A177-3AD203B41FA5}">
                      <a16:colId xmlns:a16="http://schemas.microsoft.com/office/drawing/2014/main" val="20003"/>
                    </a:ext>
                  </a:extLst>
                </a:gridCol>
                <a:gridCol w="1182281">
                  <a:extLst>
                    <a:ext uri="{9D8B030D-6E8A-4147-A177-3AD203B41FA5}">
                      <a16:colId xmlns:a16="http://schemas.microsoft.com/office/drawing/2014/main" val="20004"/>
                    </a:ext>
                  </a:extLst>
                </a:gridCol>
                <a:gridCol w="1182281">
                  <a:extLst>
                    <a:ext uri="{9D8B030D-6E8A-4147-A177-3AD203B41FA5}">
                      <a16:colId xmlns:a16="http://schemas.microsoft.com/office/drawing/2014/main" val="20005"/>
                    </a:ext>
                  </a:extLst>
                </a:gridCol>
                <a:gridCol w="1182281">
                  <a:extLst>
                    <a:ext uri="{9D8B030D-6E8A-4147-A177-3AD203B41FA5}">
                      <a16:colId xmlns:a16="http://schemas.microsoft.com/office/drawing/2014/main" val="20006"/>
                    </a:ext>
                  </a:extLst>
                </a:gridCol>
                <a:gridCol w="1182281">
                  <a:extLst>
                    <a:ext uri="{9D8B030D-6E8A-4147-A177-3AD203B41FA5}">
                      <a16:colId xmlns:a16="http://schemas.microsoft.com/office/drawing/2014/main" val="20007"/>
                    </a:ext>
                  </a:extLst>
                </a:gridCol>
                <a:gridCol w="1182281">
                  <a:extLst>
                    <a:ext uri="{9D8B030D-6E8A-4147-A177-3AD203B41FA5}">
                      <a16:colId xmlns:a16="http://schemas.microsoft.com/office/drawing/2014/main" val="20008"/>
                    </a:ext>
                  </a:extLst>
                </a:gridCol>
                <a:gridCol w="1182281">
                  <a:extLst>
                    <a:ext uri="{9D8B030D-6E8A-4147-A177-3AD203B41FA5}">
                      <a16:colId xmlns:a16="http://schemas.microsoft.com/office/drawing/2014/main" val="20009"/>
                    </a:ext>
                  </a:extLst>
                </a:gridCol>
              </a:tblGrid>
              <a:tr h="872931">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extLst>
                  <a:ext uri="{0D108BD9-81ED-4DB2-BD59-A6C34878D82A}">
                    <a16:rowId xmlns:a16="http://schemas.microsoft.com/office/drawing/2014/main" val="10000"/>
                  </a:ext>
                </a:extLst>
              </a:tr>
              <a:tr h="872931">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R</a:t>
                      </a:r>
                      <a:endParaRPr lang="en-US" b="1" dirty="0"/>
                    </a:p>
                  </a:txBody>
                  <a:tcPr/>
                </a:tc>
                <a:extLst>
                  <a:ext uri="{0D108BD9-81ED-4DB2-BD59-A6C34878D82A}">
                    <a16:rowId xmlns:a16="http://schemas.microsoft.com/office/drawing/2014/main" val="10001"/>
                  </a:ext>
                </a:extLst>
              </a:tr>
              <a:tr h="872931">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extLst>
                  <a:ext uri="{0D108BD9-81ED-4DB2-BD59-A6C34878D82A}">
                    <a16:rowId xmlns:a16="http://schemas.microsoft.com/office/drawing/2014/main" val="10002"/>
                  </a:ext>
                </a:extLst>
              </a:tr>
              <a:tr h="872931">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R</a:t>
                      </a:r>
                      <a:endParaRPr lang="en-US" b="1" dirty="0"/>
                    </a:p>
                  </a:txBody>
                  <a:tcPr/>
                </a:tc>
                <a:tc>
                  <a:txBody>
                    <a:bodyPr/>
                    <a:lstStyle/>
                    <a:p>
                      <a:pPr algn="ctr"/>
                      <a:endParaRPr lang="en-US" b="1" dirty="0" smtClean="0"/>
                    </a:p>
                    <a:p>
                      <a:pPr algn="ctr"/>
                      <a:r>
                        <a:rPr lang="en-US" b="1" dirty="0" smtClean="0"/>
                        <a:t>D</a:t>
                      </a:r>
                      <a:endParaRPr lang="en-US" b="1" dirty="0"/>
                    </a:p>
                  </a:txBody>
                  <a:tcPr/>
                </a:tc>
                <a:tc>
                  <a:txBody>
                    <a:bodyPr/>
                    <a:lstStyle/>
                    <a:p>
                      <a:pPr algn="ctr"/>
                      <a:endParaRPr lang="en-US" b="1" dirty="0" smtClean="0"/>
                    </a:p>
                    <a:p>
                      <a:pPr algn="ctr"/>
                      <a:r>
                        <a:rPr lang="en-US" b="1" dirty="0" smtClean="0"/>
                        <a:t>R</a:t>
                      </a:r>
                      <a:endParaRPr lang="en-US" b="1" dirty="0"/>
                    </a:p>
                  </a:txBody>
                  <a:tcPr/>
                </a:tc>
                <a:extLst>
                  <a:ext uri="{0D108BD9-81ED-4DB2-BD59-A6C34878D82A}">
                    <a16:rowId xmlns:a16="http://schemas.microsoft.com/office/drawing/2014/main" val="10003"/>
                  </a:ext>
                </a:extLst>
              </a:tr>
            </a:tbl>
          </a:graphicData>
        </a:graphic>
      </p:graphicFrame>
      <p:sp>
        <p:nvSpPr>
          <p:cNvPr id="6" name="TextBox 5"/>
          <p:cNvSpPr txBox="1"/>
          <p:nvPr/>
        </p:nvSpPr>
        <p:spPr>
          <a:xfrm>
            <a:off x="540913" y="1004552"/>
            <a:ext cx="10998557" cy="2308324"/>
          </a:xfrm>
          <a:prstGeom prst="rect">
            <a:avLst/>
          </a:prstGeom>
          <a:noFill/>
        </p:spPr>
        <p:txBody>
          <a:bodyPr wrap="square" rtlCol="0">
            <a:spAutoFit/>
          </a:bodyPr>
          <a:lstStyle/>
          <a:p>
            <a:r>
              <a:rPr lang="en-US" dirty="0" smtClean="0"/>
              <a:t>-Copy down the following chart:</a:t>
            </a:r>
          </a:p>
          <a:p>
            <a:r>
              <a:rPr lang="en-US" dirty="0" smtClean="0"/>
              <a:t>-You will need to create 10 districts in this state that has a population of 4 “people”</a:t>
            </a:r>
          </a:p>
          <a:p>
            <a:r>
              <a:rPr lang="en-US" dirty="0" smtClean="0"/>
              <a:t>-If you are a female you will represent the Republican Party (R), if you are a male you will represent the Democratic Party (D) </a:t>
            </a:r>
          </a:p>
          <a:p>
            <a:r>
              <a:rPr lang="en-US" dirty="0" smtClean="0"/>
              <a:t>-Your job is to create as many districts as possible for your political party. On the bottom of the page, explain which technique of gerrymandering you used to create your districts and how many districts your political party would win, and how many they would lose</a:t>
            </a:r>
          </a:p>
          <a:p>
            <a:endParaRPr lang="en-US" dirty="0"/>
          </a:p>
        </p:txBody>
      </p:sp>
    </p:spTree>
    <p:extLst>
      <p:ext uri="{BB962C8B-B14F-4D97-AF65-F5344CB8AC3E}">
        <p14:creationId xmlns:p14="http://schemas.microsoft.com/office/powerpoint/2010/main" val="39906458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Qualification for Office – House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8573368"/>
              </p:ext>
            </p:extLst>
          </p:nvPr>
        </p:nvGraphicFramePr>
        <p:xfrm>
          <a:off x="605304" y="1429555"/>
          <a:ext cx="11024318" cy="4786648"/>
        </p:xfrm>
        <a:graphic>
          <a:graphicData uri="http://schemas.openxmlformats.org/drawingml/2006/table">
            <a:tbl>
              <a:tblPr firstRow="1" bandRow="1">
                <a:tableStyleId>{5C22544A-7EE6-4342-B048-85BDC9FD1C3A}</a:tableStyleId>
              </a:tblPr>
              <a:tblGrid>
                <a:gridCol w="5512159">
                  <a:extLst>
                    <a:ext uri="{9D8B030D-6E8A-4147-A177-3AD203B41FA5}">
                      <a16:colId xmlns:a16="http://schemas.microsoft.com/office/drawing/2014/main" val="20000"/>
                    </a:ext>
                  </a:extLst>
                </a:gridCol>
                <a:gridCol w="5512159">
                  <a:extLst>
                    <a:ext uri="{9D8B030D-6E8A-4147-A177-3AD203B41FA5}">
                      <a16:colId xmlns:a16="http://schemas.microsoft.com/office/drawing/2014/main" val="20001"/>
                    </a:ext>
                  </a:extLst>
                </a:gridCol>
              </a:tblGrid>
              <a:tr h="1196662">
                <a:tc gridSpan="2">
                  <a:txBody>
                    <a:bodyPr/>
                    <a:lstStyle/>
                    <a:p>
                      <a:pPr algn="ctr"/>
                      <a:r>
                        <a:rPr lang="en-US" sz="3600" dirty="0" smtClean="0"/>
                        <a:t>FORMAL</a:t>
                      </a:r>
                      <a:r>
                        <a:rPr lang="en-US" sz="3600" baseline="0" dirty="0" smtClean="0"/>
                        <a:t> QUALIFICATIONS</a:t>
                      </a:r>
                      <a:endParaRPr lang="en-US" sz="3600" dirty="0"/>
                    </a:p>
                  </a:txBody>
                  <a:tcPr anchor="ctr"/>
                </a:tc>
                <a:tc hMerge="1">
                  <a:txBody>
                    <a:bodyPr/>
                    <a:lstStyle/>
                    <a:p>
                      <a:endParaRPr lang="en-US" dirty="0"/>
                    </a:p>
                  </a:txBody>
                  <a:tcPr/>
                </a:tc>
                <a:extLst>
                  <a:ext uri="{0D108BD9-81ED-4DB2-BD59-A6C34878D82A}">
                    <a16:rowId xmlns:a16="http://schemas.microsoft.com/office/drawing/2014/main" val="10000"/>
                  </a:ext>
                </a:extLst>
              </a:tr>
              <a:tr h="1196662">
                <a:tc>
                  <a:txBody>
                    <a:bodyPr/>
                    <a:lstStyle/>
                    <a:p>
                      <a:pPr algn="ctr"/>
                      <a:r>
                        <a:rPr lang="en-US" sz="3600" b="1" dirty="0" smtClean="0"/>
                        <a:t>AGE</a:t>
                      </a:r>
                      <a:endParaRPr lang="en-US" sz="3600" b="1" dirty="0"/>
                    </a:p>
                  </a:txBody>
                  <a:tcPr anchor="ctr"/>
                </a:tc>
                <a:tc>
                  <a:txBody>
                    <a:bodyPr/>
                    <a:lstStyle/>
                    <a:p>
                      <a:pPr algn="l"/>
                      <a:r>
                        <a:rPr lang="en-US" sz="2400" b="1" dirty="0" smtClean="0"/>
                        <a:t>Must be at least 25 years of age</a:t>
                      </a:r>
                      <a:endParaRPr lang="en-US" sz="2400" b="1" dirty="0"/>
                    </a:p>
                  </a:txBody>
                  <a:tcPr/>
                </a:tc>
                <a:extLst>
                  <a:ext uri="{0D108BD9-81ED-4DB2-BD59-A6C34878D82A}">
                    <a16:rowId xmlns:a16="http://schemas.microsoft.com/office/drawing/2014/main" val="10001"/>
                  </a:ext>
                </a:extLst>
              </a:tr>
              <a:tr h="1196662">
                <a:tc>
                  <a:txBody>
                    <a:bodyPr/>
                    <a:lstStyle/>
                    <a:p>
                      <a:pPr algn="ctr"/>
                      <a:r>
                        <a:rPr lang="en-US" sz="3600" b="1" dirty="0" smtClean="0"/>
                        <a:t>CITIZEN</a:t>
                      </a:r>
                      <a:endParaRPr lang="en-US" sz="3600" b="1" dirty="0"/>
                    </a:p>
                  </a:txBody>
                  <a:tcPr anchor="ctr"/>
                </a:tc>
                <a:tc>
                  <a:txBody>
                    <a:bodyPr/>
                    <a:lstStyle/>
                    <a:p>
                      <a:pPr algn="l"/>
                      <a:r>
                        <a:rPr lang="en-US" sz="2400" b="1" dirty="0" smtClean="0"/>
                        <a:t>Must be a citizen of the US for at least</a:t>
                      </a:r>
                      <a:r>
                        <a:rPr lang="en-US" sz="2400" b="1" baseline="0" dirty="0" smtClean="0"/>
                        <a:t> seven years</a:t>
                      </a:r>
                      <a:endParaRPr lang="en-US" sz="2400" b="1" dirty="0"/>
                    </a:p>
                  </a:txBody>
                  <a:tcPr/>
                </a:tc>
                <a:extLst>
                  <a:ext uri="{0D108BD9-81ED-4DB2-BD59-A6C34878D82A}">
                    <a16:rowId xmlns:a16="http://schemas.microsoft.com/office/drawing/2014/main" val="10002"/>
                  </a:ext>
                </a:extLst>
              </a:tr>
              <a:tr h="1196662">
                <a:tc>
                  <a:txBody>
                    <a:bodyPr/>
                    <a:lstStyle/>
                    <a:p>
                      <a:pPr algn="ctr"/>
                      <a:r>
                        <a:rPr lang="en-US" sz="3600" b="1" dirty="0" smtClean="0"/>
                        <a:t>RESIDENT</a:t>
                      </a:r>
                      <a:endParaRPr lang="en-US" sz="3600" b="1" dirty="0"/>
                    </a:p>
                  </a:txBody>
                  <a:tcPr anchor="ctr"/>
                </a:tc>
                <a:tc>
                  <a:txBody>
                    <a:bodyPr/>
                    <a:lstStyle/>
                    <a:p>
                      <a:pPr algn="l"/>
                      <a:r>
                        <a:rPr lang="en-US" sz="2400" b="1" dirty="0" smtClean="0"/>
                        <a:t>Must be an inhabitant of the State from which they are elected</a:t>
                      </a:r>
                      <a:endParaRPr lang="en-US" sz="24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5474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dirty="0"/>
              <a:t>The Senate</a:t>
            </a:r>
          </a:p>
        </p:txBody>
      </p:sp>
      <p:sp>
        <p:nvSpPr>
          <p:cNvPr id="3" name="Text Placeholder 2"/>
          <p:cNvSpPr>
            <a:spLocks noGrp="1"/>
          </p:cNvSpPr>
          <p:nvPr>
            <p:ph type="body" idx="1"/>
          </p:nvPr>
        </p:nvSpPr>
        <p:spPr/>
        <p:txBody>
          <a:bodyPr rtlCol="0">
            <a:normAutofit/>
          </a:bodyPr>
          <a:lstStyle/>
          <a:p>
            <a:pPr>
              <a:defRPr/>
            </a:pPr>
            <a:endParaRPr lang="en-US" dirty="0"/>
          </a:p>
        </p:txBody>
      </p:sp>
    </p:spTree>
    <p:extLst>
      <p:ext uri="{BB962C8B-B14F-4D97-AF65-F5344CB8AC3E}">
        <p14:creationId xmlns:p14="http://schemas.microsoft.com/office/powerpoint/2010/main" val="12168543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Size, Election, and Terms</a:t>
            </a:r>
            <a:endParaRPr lang="en-US" dirty="0"/>
          </a:p>
        </p:txBody>
      </p:sp>
      <p:sp>
        <p:nvSpPr>
          <p:cNvPr id="4" name="Content Placeholder 3"/>
          <p:cNvSpPr>
            <a:spLocks noGrp="1"/>
          </p:cNvSpPr>
          <p:nvPr>
            <p:ph sz="quarter" idx="4294967295"/>
          </p:nvPr>
        </p:nvSpPr>
        <p:spPr>
          <a:xfrm>
            <a:off x="167426" y="1600200"/>
            <a:ext cx="5763476" cy="4953000"/>
          </a:xfrm>
          <a:prstGeom prst="rect">
            <a:avLst/>
          </a:prstGeom>
        </p:spPr>
        <p:txBody>
          <a:bodyPr rtlCol="0">
            <a:normAutofit fontScale="92500" lnSpcReduction="10000"/>
          </a:bodyPr>
          <a:lstStyle/>
          <a:p>
            <a:pPr>
              <a:defRPr/>
            </a:pPr>
            <a:r>
              <a:rPr lang="en-US" dirty="0" smtClean="0"/>
              <a:t>100 Senators</a:t>
            </a:r>
          </a:p>
          <a:p>
            <a:pPr lvl="1">
              <a:defRPr/>
            </a:pPr>
            <a:r>
              <a:rPr lang="en-US" dirty="0" smtClean="0"/>
              <a:t>2 from each state</a:t>
            </a:r>
          </a:p>
          <a:p>
            <a:pPr lvl="1">
              <a:defRPr/>
            </a:pPr>
            <a:r>
              <a:rPr lang="en-US" dirty="0" smtClean="0"/>
              <a:t>Based upon equal representation</a:t>
            </a:r>
          </a:p>
          <a:p>
            <a:pPr lvl="1">
              <a:defRPr/>
            </a:pPr>
            <a:r>
              <a:rPr lang="en-US" dirty="0" smtClean="0"/>
              <a:t>Represents an entire states</a:t>
            </a:r>
          </a:p>
          <a:p>
            <a:pPr lvl="1">
              <a:defRPr/>
            </a:pPr>
            <a:endParaRPr lang="en-US" dirty="0"/>
          </a:p>
          <a:p>
            <a:pPr>
              <a:defRPr/>
            </a:pPr>
            <a:r>
              <a:rPr lang="en-US" dirty="0" smtClean="0"/>
              <a:t>Elections are </a:t>
            </a:r>
            <a:r>
              <a:rPr lang="en-US" dirty="0"/>
              <a:t>held on the Tuesday following the first Monday in November of each even-numbered </a:t>
            </a:r>
            <a:r>
              <a:rPr lang="en-US" dirty="0" smtClean="0"/>
              <a:t>year</a:t>
            </a:r>
          </a:p>
          <a:p>
            <a:pPr>
              <a:defRPr/>
            </a:pPr>
            <a:endParaRPr lang="en-US" dirty="0"/>
          </a:p>
          <a:p>
            <a:pPr>
              <a:defRPr/>
            </a:pPr>
            <a:r>
              <a:rPr lang="en-US" dirty="0" smtClean="0"/>
              <a:t>Senators serve for six-year terms</a:t>
            </a:r>
          </a:p>
          <a:p>
            <a:pPr lvl="1">
              <a:defRPr/>
            </a:pPr>
            <a:r>
              <a:rPr lang="en-US" dirty="0" smtClean="0"/>
              <a:t>Terms are staggered; only 1/3 of the Senate expire of two years, allowing for a continuous body in the Senate</a:t>
            </a:r>
            <a:endParaRPr lang="en-US" dirty="0"/>
          </a:p>
        </p:txBody>
      </p:sp>
      <p:pic>
        <p:nvPicPr>
          <p:cNvPr id="25604" name="Picture 2"/>
          <p:cNvPicPr>
            <a:picLocks noGrp="1" noChangeAspect="1" noChangeArrowheads="1"/>
          </p:cNvPicPr>
          <p:nvPr>
            <p:ph sz="half" idx="2"/>
          </p:nvPr>
        </p:nvPicPr>
        <p:blipFill>
          <a:blip r:embed="rId2" cstate="print"/>
          <a:srcRect/>
          <a:stretch>
            <a:fillRect/>
          </a:stretch>
        </p:blipFill>
        <p:spPr>
          <a:xfrm>
            <a:off x="5943600" y="1600200"/>
            <a:ext cx="4679950" cy="4800600"/>
          </a:xfrm>
          <a:noFill/>
        </p:spPr>
      </p:pic>
    </p:spTree>
    <p:extLst>
      <p:ext uri="{BB962C8B-B14F-4D97-AF65-F5344CB8AC3E}">
        <p14:creationId xmlns:p14="http://schemas.microsoft.com/office/powerpoint/2010/main" val="33989751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Qualification for Office - Senate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34303845"/>
              </p:ext>
            </p:extLst>
          </p:nvPr>
        </p:nvGraphicFramePr>
        <p:xfrm>
          <a:off x="425001" y="1518634"/>
          <a:ext cx="11191742" cy="4800600"/>
        </p:xfrm>
        <a:graphic>
          <a:graphicData uri="http://schemas.openxmlformats.org/drawingml/2006/table">
            <a:tbl>
              <a:tblPr firstRow="1" bandRow="1">
                <a:tableStyleId>{5C22544A-7EE6-4342-B048-85BDC9FD1C3A}</a:tableStyleId>
              </a:tblPr>
              <a:tblGrid>
                <a:gridCol w="5595871">
                  <a:extLst>
                    <a:ext uri="{9D8B030D-6E8A-4147-A177-3AD203B41FA5}">
                      <a16:colId xmlns:a16="http://schemas.microsoft.com/office/drawing/2014/main" val="20000"/>
                    </a:ext>
                  </a:extLst>
                </a:gridCol>
                <a:gridCol w="5595871">
                  <a:extLst>
                    <a:ext uri="{9D8B030D-6E8A-4147-A177-3AD203B41FA5}">
                      <a16:colId xmlns:a16="http://schemas.microsoft.com/office/drawing/2014/main" val="20001"/>
                    </a:ext>
                  </a:extLst>
                </a:gridCol>
              </a:tblGrid>
              <a:tr h="1200150">
                <a:tc gridSpan="2">
                  <a:txBody>
                    <a:bodyPr/>
                    <a:lstStyle/>
                    <a:p>
                      <a:pPr algn="ctr"/>
                      <a:r>
                        <a:rPr lang="en-US" sz="3600" dirty="0" smtClean="0"/>
                        <a:t>FORMAL</a:t>
                      </a:r>
                      <a:r>
                        <a:rPr lang="en-US" sz="3600" baseline="0" dirty="0" smtClean="0"/>
                        <a:t> QUALIFICATIONS</a:t>
                      </a:r>
                      <a:endParaRPr lang="en-US" sz="3600" dirty="0"/>
                    </a:p>
                  </a:txBody>
                  <a:tcPr anchor="ctr"/>
                </a:tc>
                <a:tc hMerge="1">
                  <a:txBody>
                    <a:bodyPr/>
                    <a:lstStyle/>
                    <a:p>
                      <a:endParaRPr lang="en-US" dirty="0"/>
                    </a:p>
                  </a:txBody>
                  <a:tcPr/>
                </a:tc>
                <a:extLst>
                  <a:ext uri="{0D108BD9-81ED-4DB2-BD59-A6C34878D82A}">
                    <a16:rowId xmlns:a16="http://schemas.microsoft.com/office/drawing/2014/main" val="10000"/>
                  </a:ext>
                </a:extLst>
              </a:tr>
              <a:tr h="1200150">
                <a:tc>
                  <a:txBody>
                    <a:bodyPr/>
                    <a:lstStyle/>
                    <a:p>
                      <a:pPr algn="ctr"/>
                      <a:r>
                        <a:rPr lang="en-US" sz="3600" b="1" dirty="0" smtClean="0"/>
                        <a:t>AGE</a:t>
                      </a:r>
                      <a:endParaRPr lang="en-US" sz="3600" b="1" dirty="0"/>
                    </a:p>
                  </a:txBody>
                  <a:tcPr anchor="ctr"/>
                </a:tc>
                <a:tc>
                  <a:txBody>
                    <a:bodyPr/>
                    <a:lstStyle/>
                    <a:p>
                      <a:pPr algn="l"/>
                      <a:r>
                        <a:rPr lang="en-US" sz="2400" b="1" dirty="0" smtClean="0"/>
                        <a:t>Must be at least 30 years of age</a:t>
                      </a:r>
                      <a:endParaRPr lang="en-US" sz="2400" b="1" dirty="0"/>
                    </a:p>
                  </a:txBody>
                  <a:tcPr/>
                </a:tc>
                <a:extLst>
                  <a:ext uri="{0D108BD9-81ED-4DB2-BD59-A6C34878D82A}">
                    <a16:rowId xmlns:a16="http://schemas.microsoft.com/office/drawing/2014/main" val="10001"/>
                  </a:ext>
                </a:extLst>
              </a:tr>
              <a:tr h="1200150">
                <a:tc>
                  <a:txBody>
                    <a:bodyPr/>
                    <a:lstStyle/>
                    <a:p>
                      <a:pPr algn="ctr"/>
                      <a:r>
                        <a:rPr lang="en-US" sz="3600" b="1" dirty="0" smtClean="0"/>
                        <a:t>CITIZEN</a:t>
                      </a:r>
                      <a:endParaRPr lang="en-US" sz="3600" b="1" dirty="0"/>
                    </a:p>
                  </a:txBody>
                  <a:tcPr anchor="ctr"/>
                </a:tc>
                <a:tc>
                  <a:txBody>
                    <a:bodyPr/>
                    <a:lstStyle/>
                    <a:p>
                      <a:pPr algn="l"/>
                      <a:r>
                        <a:rPr lang="en-US" sz="2400" b="1" dirty="0" smtClean="0"/>
                        <a:t>Must be a citizen of the US for at least</a:t>
                      </a:r>
                      <a:r>
                        <a:rPr lang="en-US" sz="2400" b="1" baseline="0" dirty="0" smtClean="0"/>
                        <a:t> nine years</a:t>
                      </a:r>
                      <a:endParaRPr lang="en-US" sz="2400" b="1" dirty="0"/>
                    </a:p>
                  </a:txBody>
                  <a:tcPr/>
                </a:tc>
                <a:extLst>
                  <a:ext uri="{0D108BD9-81ED-4DB2-BD59-A6C34878D82A}">
                    <a16:rowId xmlns:a16="http://schemas.microsoft.com/office/drawing/2014/main" val="10002"/>
                  </a:ext>
                </a:extLst>
              </a:tr>
              <a:tr h="1200150">
                <a:tc>
                  <a:txBody>
                    <a:bodyPr/>
                    <a:lstStyle/>
                    <a:p>
                      <a:pPr algn="ctr"/>
                      <a:r>
                        <a:rPr lang="en-US" sz="3600" b="1" dirty="0" smtClean="0"/>
                        <a:t>RESIDENT</a:t>
                      </a:r>
                      <a:endParaRPr lang="en-US" sz="3600" b="1" dirty="0"/>
                    </a:p>
                  </a:txBody>
                  <a:tcPr anchor="ctr"/>
                </a:tc>
                <a:tc>
                  <a:txBody>
                    <a:bodyPr/>
                    <a:lstStyle/>
                    <a:p>
                      <a:pPr algn="l"/>
                      <a:r>
                        <a:rPr lang="en-US" sz="2400" b="1" dirty="0" smtClean="0"/>
                        <a:t>Must be an inhabitant of the State from which they are elected</a:t>
                      </a:r>
                      <a:endParaRPr lang="en-US" sz="2400" b="1"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172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Senators from Florida</a:t>
            </a:r>
            <a:endParaRPr lang="en-US" dirty="0"/>
          </a:p>
        </p:txBody>
      </p:sp>
      <p:sp>
        <p:nvSpPr>
          <p:cNvPr id="27651" name="Text Placeholder 2"/>
          <p:cNvSpPr>
            <a:spLocks noGrp="1"/>
          </p:cNvSpPr>
          <p:nvPr>
            <p:ph type="body" idx="1"/>
          </p:nvPr>
        </p:nvSpPr>
        <p:spPr>
          <a:xfrm>
            <a:off x="839788" y="1681163"/>
            <a:ext cx="5157787" cy="528637"/>
          </a:xfrm>
        </p:spPr>
        <p:txBody>
          <a:bodyPr/>
          <a:lstStyle/>
          <a:p>
            <a:pPr eaLnBrk="1" hangingPunct="1"/>
            <a:r>
              <a:rPr lang="en-US" dirty="0" smtClean="0"/>
              <a:t>Bill Nelson - Democrat</a:t>
            </a:r>
          </a:p>
        </p:txBody>
      </p:sp>
      <p:sp>
        <p:nvSpPr>
          <p:cNvPr id="27652" name="Text Placeholder 3"/>
          <p:cNvSpPr>
            <a:spLocks noGrp="1"/>
          </p:cNvSpPr>
          <p:nvPr>
            <p:ph type="body" sz="quarter" idx="3"/>
          </p:nvPr>
        </p:nvSpPr>
        <p:spPr>
          <a:xfrm>
            <a:off x="6096000" y="1600200"/>
            <a:ext cx="4191000" cy="609600"/>
          </a:xfrm>
        </p:spPr>
        <p:txBody>
          <a:bodyPr/>
          <a:lstStyle/>
          <a:p>
            <a:pPr eaLnBrk="1" hangingPunct="1"/>
            <a:r>
              <a:rPr lang="en-US" smtClean="0"/>
              <a:t>Marco Rubio - Republican</a:t>
            </a:r>
          </a:p>
        </p:txBody>
      </p:sp>
      <p:pic>
        <p:nvPicPr>
          <p:cNvPr id="27653" name="Content Placeholder 6"/>
          <p:cNvPicPr>
            <a:picLocks noGrp="1" noChangeAspect="1"/>
          </p:cNvPicPr>
          <p:nvPr>
            <p:ph sz="quarter" idx="4294967295"/>
          </p:nvPr>
        </p:nvPicPr>
        <p:blipFill>
          <a:blip r:embed="rId2" cstate="print"/>
          <a:srcRect/>
          <a:stretch>
            <a:fillRect/>
          </a:stretch>
        </p:blipFill>
        <p:spPr>
          <a:xfrm>
            <a:off x="839788" y="2409825"/>
            <a:ext cx="3657600" cy="4010025"/>
          </a:xfrm>
          <a:prstGeom prst="rect">
            <a:avLst/>
          </a:prstGeom>
        </p:spPr>
      </p:pic>
      <p:pic>
        <p:nvPicPr>
          <p:cNvPr id="27654" name="Content Placeholder 8"/>
          <p:cNvPicPr>
            <a:picLocks noGrp="1" noChangeAspect="1"/>
          </p:cNvPicPr>
          <p:nvPr>
            <p:ph sz="quarter" idx="4294967295"/>
          </p:nvPr>
        </p:nvPicPr>
        <p:blipFill>
          <a:blip r:embed="rId3" cstate="print"/>
          <a:srcRect/>
          <a:stretch>
            <a:fillRect/>
          </a:stretch>
        </p:blipFill>
        <p:spPr>
          <a:xfrm>
            <a:off x="6096000" y="2360612"/>
            <a:ext cx="3810000" cy="4059238"/>
          </a:xfrm>
          <a:prstGeom prst="rect">
            <a:avLst/>
          </a:prstGeom>
        </p:spPr>
      </p:pic>
      <p:sp>
        <p:nvSpPr>
          <p:cNvPr id="27655" name="TextBox 7"/>
          <p:cNvSpPr txBox="1">
            <a:spLocks noChangeArrowheads="1"/>
          </p:cNvSpPr>
          <p:nvPr/>
        </p:nvSpPr>
        <p:spPr bwMode="auto">
          <a:xfrm>
            <a:off x="1030288" y="6408044"/>
            <a:ext cx="3276600" cy="800100"/>
          </a:xfrm>
          <a:prstGeom prst="rect">
            <a:avLst/>
          </a:prstGeom>
          <a:noFill/>
          <a:ln w="9525">
            <a:noFill/>
            <a:miter lim="800000"/>
            <a:headEnd/>
            <a:tailEnd/>
          </a:ln>
        </p:spPr>
        <p:txBody>
          <a:bodyPr>
            <a:spAutoFit/>
          </a:bodyPr>
          <a:lstStyle/>
          <a:p>
            <a:pPr algn="ctr"/>
            <a:r>
              <a:rPr lang="en-US" sz="1400" b="1" dirty="0"/>
              <a:t>Assumed office</a:t>
            </a:r>
            <a:r>
              <a:rPr lang="en-US" sz="1400" dirty="0"/>
              <a:t> </a:t>
            </a:r>
            <a:br>
              <a:rPr lang="en-US" sz="1400" dirty="0"/>
            </a:br>
            <a:r>
              <a:rPr lang="en-US" sz="1400" dirty="0"/>
              <a:t>January 3, 2001</a:t>
            </a:r>
            <a:r>
              <a:rPr lang="en-US" dirty="0"/>
              <a:t/>
            </a:r>
            <a:br>
              <a:rPr lang="en-US" dirty="0"/>
            </a:br>
            <a:endParaRPr lang="en-US" dirty="0"/>
          </a:p>
        </p:txBody>
      </p:sp>
      <p:sp>
        <p:nvSpPr>
          <p:cNvPr id="27656" name="TextBox 9"/>
          <p:cNvSpPr txBox="1">
            <a:spLocks noChangeArrowheads="1"/>
          </p:cNvSpPr>
          <p:nvPr/>
        </p:nvSpPr>
        <p:spPr bwMode="auto">
          <a:xfrm>
            <a:off x="6858000" y="6419850"/>
            <a:ext cx="2667000" cy="800100"/>
          </a:xfrm>
          <a:prstGeom prst="rect">
            <a:avLst/>
          </a:prstGeom>
          <a:noFill/>
          <a:ln w="9525">
            <a:noFill/>
            <a:miter lim="800000"/>
            <a:headEnd/>
            <a:tailEnd/>
          </a:ln>
        </p:spPr>
        <p:txBody>
          <a:bodyPr>
            <a:spAutoFit/>
          </a:bodyPr>
          <a:lstStyle/>
          <a:p>
            <a:pPr algn="ctr"/>
            <a:r>
              <a:rPr lang="en-US" sz="1400" b="1" dirty="0"/>
              <a:t>Assumed office</a:t>
            </a:r>
            <a:r>
              <a:rPr lang="en-US" sz="1400" dirty="0"/>
              <a:t/>
            </a:r>
            <a:br>
              <a:rPr lang="en-US" sz="1400" dirty="0"/>
            </a:br>
            <a:r>
              <a:rPr lang="en-US" sz="1400" dirty="0"/>
              <a:t>January 3, 2011</a:t>
            </a:r>
            <a:r>
              <a:rPr lang="en-US" dirty="0"/>
              <a:t/>
            </a:r>
            <a:br>
              <a:rPr lang="en-US" dirty="0"/>
            </a:br>
            <a:endParaRPr lang="en-US" dirty="0"/>
          </a:p>
        </p:txBody>
      </p:sp>
    </p:spTree>
    <p:extLst>
      <p:ext uri="{BB962C8B-B14F-4D97-AF65-F5344CB8AC3E}">
        <p14:creationId xmlns:p14="http://schemas.microsoft.com/office/powerpoint/2010/main" val="14956737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577" y="378315"/>
            <a:ext cx="11822805" cy="4193683"/>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0051" y="4687909"/>
            <a:ext cx="4762500" cy="2070413"/>
          </a:xfrm>
          <a:prstGeom prst="rect">
            <a:avLst/>
          </a:prstGeom>
        </p:spPr>
      </p:pic>
    </p:spTree>
    <p:extLst>
      <p:ext uri="{BB962C8B-B14F-4D97-AF65-F5344CB8AC3E}">
        <p14:creationId xmlns:p14="http://schemas.microsoft.com/office/powerpoint/2010/main" val="560693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79050"/>
          </a:xfrm>
        </p:spPr>
        <p:txBody>
          <a:bodyPr/>
          <a:lstStyle/>
          <a:p>
            <a:pPr>
              <a:defRPr/>
            </a:pPr>
            <a:r>
              <a:rPr lang="en-US" dirty="0" smtClean="0"/>
              <a:t>HOUSE OF REPRESENTATIVES</a:t>
            </a:r>
            <a:endParaRPr lang="en-US" dirty="0"/>
          </a:p>
        </p:txBody>
      </p:sp>
      <p:sp>
        <p:nvSpPr>
          <p:cNvPr id="5" name="Text Placeholder 4"/>
          <p:cNvSpPr>
            <a:spLocks noGrp="1"/>
          </p:cNvSpPr>
          <p:nvPr>
            <p:ph type="body" idx="1"/>
          </p:nvPr>
        </p:nvSpPr>
        <p:spPr>
          <a:xfrm>
            <a:off x="831850" y="3852864"/>
            <a:ext cx="7550151" cy="1633537"/>
          </a:xfrm>
        </p:spPr>
        <p:txBody>
          <a:bodyPr rtlCol="0">
            <a:normAutofit/>
          </a:bodyPr>
          <a:lstStyle/>
          <a:p>
            <a:pPr>
              <a:defRPr/>
            </a:pPr>
            <a:r>
              <a:rPr lang="en-US" dirty="0" smtClean="0"/>
              <a:t>Chapter 5 Section 2</a:t>
            </a:r>
            <a:endParaRPr lang="en-US" dirty="0"/>
          </a:p>
        </p:txBody>
      </p:sp>
    </p:spTree>
    <p:extLst>
      <p:ext uri="{BB962C8B-B14F-4D97-AF65-F5344CB8AC3E}">
        <p14:creationId xmlns:p14="http://schemas.microsoft.com/office/powerpoint/2010/main" val="2587467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79050"/>
          </a:xfrm>
        </p:spPr>
        <p:txBody>
          <a:bodyPr/>
          <a:lstStyle/>
          <a:p>
            <a:pPr>
              <a:defRPr/>
            </a:pPr>
            <a:r>
              <a:rPr lang="en-US" dirty="0" smtClean="0"/>
              <a:t>CONGRESSIONAL MEMBERSHIP</a:t>
            </a:r>
            <a:endParaRPr lang="en-US" dirty="0"/>
          </a:p>
        </p:txBody>
      </p:sp>
      <p:sp>
        <p:nvSpPr>
          <p:cNvPr id="5" name="Text Placeholder 4"/>
          <p:cNvSpPr>
            <a:spLocks noGrp="1"/>
          </p:cNvSpPr>
          <p:nvPr>
            <p:ph type="body" idx="1"/>
          </p:nvPr>
        </p:nvSpPr>
        <p:spPr>
          <a:xfrm>
            <a:off x="2246314" y="3852864"/>
            <a:ext cx="6135687" cy="1633537"/>
          </a:xfrm>
        </p:spPr>
        <p:txBody>
          <a:bodyPr rtlCol="0">
            <a:normAutofit/>
          </a:bodyPr>
          <a:lstStyle/>
          <a:p>
            <a:pPr>
              <a:defRPr/>
            </a:pPr>
            <a:r>
              <a:rPr lang="en-US" dirty="0" smtClean="0"/>
              <a:t>Chapter 5 Section 1</a:t>
            </a:r>
            <a:endParaRPr lang="en-US" dirty="0"/>
          </a:p>
        </p:txBody>
      </p:sp>
    </p:spTree>
    <p:extLst>
      <p:ext uri="{BB962C8B-B14F-4D97-AF65-F5344CB8AC3E}">
        <p14:creationId xmlns:p14="http://schemas.microsoft.com/office/powerpoint/2010/main" val="21625795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 Leadership</a:t>
            </a:r>
            <a:endParaRPr lang="en-US" dirty="0"/>
          </a:p>
        </p:txBody>
      </p:sp>
      <p:sp>
        <p:nvSpPr>
          <p:cNvPr id="3" name="Content Placeholder 2"/>
          <p:cNvSpPr>
            <a:spLocks noGrp="1"/>
          </p:cNvSpPr>
          <p:nvPr>
            <p:ph sz="half" idx="1"/>
          </p:nvPr>
        </p:nvSpPr>
        <p:spPr/>
        <p:txBody>
          <a:bodyPr/>
          <a:lstStyle/>
          <a:p>
            <a:r>
              <a:rPr lang="en-US" dirty="0" smtClean="0"/>
              <a:t>The Speaker of the House</a:t>
            </a:r>
          </a:p>
          <a:p>
            <a:pPr lvl="1"/>
            <a:r>
              <a:rPr lang="en-US" dirty="0" smtClean="0"/>
              <a:t>The presiding officer and its most powerful leader</a:t>
            </a:r>
          </a:p>
          <a:p>
            <a:pPr lvl="1"/>
            <a:r>
              <a:rPr lang="en-US" dirty="0" smtClean="0"/>
              <a:t>Presiding over the sessions of the House, the Speaker can influence proceedings by deciding which members to recognize first</a:t>
            </a:r>
          </a:p>
          <a:p>
            <a:pPr lvl="1"/>
            <a:r>
              <a:rPr lang="en-US" dirty="0" smtClean="0"/>
              <a:t>The Speaker also appoints the members of some committees, schedules bills for action, and refers bills to the proper committees</a:t>
            </a:r>
          </a:p>
          <a:p>
            <a:pPr lvl="1"/>
            <a:endParaRPr lang="en-US" dirty="0"/>
          </a:p>
        </p:txBody>
      </p:sp>
      <p:sp>
        <p:nvSpPr>
          <p:cNvPr id="4" name="Content Placeholder 3"/>
          <p:cNvSpPr>
            <a:spLocks noGrp="1"/>
          </p:cNvSpPr>
          <p:nvPr>
            <p:ph sz="half" idx="2"/>
          </p:nvPr>
        </p:nvSpPr>
        <p:spPr/>
        <p:txBody>
          <a:bodyPr/>
          <a:lstStyle/>
          <a:p>
            <a:r>
              <a:rPr lang="en-US" dirty="0" smtClean="0"/>
              <a:t>Paul Ryan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7836" y="2291340"/>
            <a:ext cx="3219652" cy="4020560"/>
          </a:xfrm>
          <a:prstGeom prst="rect">
            <a:avLst/>
          </a:prstGeom>
        </p:spPr>
      </p:pic>
    </p:spTree>
    <p:extLst>
      <p:ext uri="{BB962C8B-B14F-4D97-AF65-F5344CB8AC3E}">
        <p14:creationId xmlns:p14="http://schemas.microsoft.com/office/powerpoint/2010/main" val="7698141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House Leadership</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654879901"/>
              </p:ext>
            </p:extLst>
          </p:nvPr>
        </p:nvGraphicFramePr>
        <p:xfrm>
          <a:off x="128789" y="1368717"/>
          <a:ext cx="11900079" cy="5168600"/>
        </p:xfrm>
        <a:graphic>
          <a:graphicData uri="http://schemas.openxmlformats.org/drawingml/2006/table">
            <a:tbl>
              <a:tblPr firstRow="1" bandRow="1">
                <a:tableStyleId>{5C22544A-7EE6-4342-B048-85BDC9FD1C3A}</a:tableStyleId>
              </a:tblPr>
              <a:tblGrid>
                <a:gridCol w="2047741">
                  <a:extLst>
                    <a:ext uri="{9D8B030D-6E8A-4147-A177-3AD203B41FA5}">
                      <a16:colId xmlns:a16="http://schemas.microsoft.com/office/drawing/2014/main" val="20000"/>
                    </a:ext>
                  </a:extLst>
                </a:gridCol>
                <a:gridCol w="5885645">
                  <a:extLst>
                    <a:ext uri="{9D8B030D-6E8A-4147-A177-3AD203B41FA5}">
                      <a16:colId xmlns:a16="http://schemas.microsoft.com/office/drawing/2014/main" val="20001"/>
                    </a:ext>
                  </a:extLst>
                </a:gridCol>
                <a:gridCol w="3966693">
                  <a:extLst>
                    <a:ext uri="{9D8B030D-6E8A-4147-A177-3AD203B41FA5}">
                      <a16:colId xmlns:a16="http://schemas.microsoft.com/office/drawing/2014/main" val="20002"/>
                    </a:ext>
                  </a:extLst>
                </a:gridCol>
              </a:tblGrid>
              <a:tr h="370840">
                <a:tc>
                  <a:txBody>
                    <a:bodyPr/>
                    <a:lstStyle/>
                    <a:p>
                      <a:r>
                        <a:rPr lang="en-US" dirty="0" smtClean="0"/>
                        <a:t>Majority Leader</a:t>
                      </a:r>
                      <a:endParaRPr lang="en-US" dirty="0"/>
                    </a:p>
                  </a:txBody>
                  <a:tcPr/>
                </a:tc>
                <a:tc>
                  <a:txBody>
                    <a:bodyPr/>
                    <a:lstStyle/>
                    <a:p>
                      <a:r>
                        <a:rPr lang="en-US" dirty="0" smtClean="0"/>
                        <a:t>-The Speaker’s top assistant (from the same party)</a:t>
                      </a:r>
                    </a:p>
                    <a:p>
                      <a:r>
                        <a:rPr lang="en-US" dirty="0" smtClean="0"/>
                        <a:t>-Helps</a:t>
                      </a:r>
                      <a:r>
                        <a:rPr lang="en-US" baseline="0" dirty="0" smtClean="0"/>
                        <a:t> plan the party’s legislative program, steer important bills through the House, and make sure that committees finish the work on bills important to the party</a:t>
                      </a:r>
                    </a:p>
                    <a:p>
                      <a:endParaRPr lang="en-US" dirty="0"/>
                    </a:p>
                  </a:txBody>
                  <a:tcPr/>
                </a:tc>
                <a:tc>
                  <a:txBody>
                    <a:bodyPr/>
                    <a:lstStyle/>
                    <a:p>
                      <a:endParaRPr lang="en-US" dirty="0" smtClean="0"/>
                    </a:p>
                    <a:p>
                      <a:endParaRPr lang="en-US" dirty="0" smtClean="0"/>
                    </a:p>
                    <a:p>
                      <a:endParaRPr lang="en-US" dirty="0" smtClean="0"/>
                    </a:p>
                    <a:p>
                      <a:r>
                        <a:rPr lang="en-US" dirty="0" smtClean="0"/>
                        <a:t>Kevin McCarthy</a:t>
                      </a:r>
                      <a:endParaRPr lang="en-US" dirty="0"/>
                    </a:p>
                  </a:txBody>
                  <a:tcPr/>
                </a:tc>
                <a:extLst>
                  <a:ext uri="{0D108BD9-81ED-4DB2-BD59-A6C34878D82A}">
                    <a16:rowId xmlns:a16="http://schemas.microsoft.com/office/drawing/2014/main" val="10000"/>
                  </a:ext>
                </a:extLst>
              </a:tr>
              <a:tr h="1328120">
                <a:tc>
                  <a:txBody>
                    <a:bodyPr/>
                    <a:lstStyle/>
                    <a:p>
                      <a:r>
                        <a:rPr lang="en-US" dirty="0" smtClean="0"/>
                        <a:t>Minority Leader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leader of the party in the House not in power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-Critique</a:t>
                      </a:r>
                      <a:r>
                        <a:rPr lang="en-US" baseline="0" dirty="0" smtClean="0"/>
                        <a:t> the majority party’s bills and keeps his or her own party united</a:t>
                      </a:r>
                      <a:endParaRPr lang="en-US" dirty="0"/>
                    </a:p>
                  </a:txBody>
                  <a:tcPr/>
                </a:tc>
                <a:tc>
                  <a:txBody>
                    <a:bodyPr/>
                    <a:lstStyle/>
                    <a:p>
                      <a:endParaRPr lang="en-US" dirty="0" smtClean="0"/>
                    </a:p>
                    <a:p>
                      <a:endParaRPr lang="en-US" dirty="0" smtClean="0"/>
                    </a:p>
                    <a:p>
                      <a:endParaRPr lang="en-US" dirty="0" smtClean="0"/>
                    </a:p>
                    <a:p>
                      <a:r>
                        <a:rPr lang="en-US" dirty="0" smtClean="0"/>
                        <a:t> Nancy</a:t>
                      </a:r>
                      <a:r>
                        <a:rPr lang="en-US" baseline="0" dirty="0" smtClean="0"/>
                        <a:t> Pelosi</a:t>
                      </a:r>
                      <a:endParaRPr lang="en-US" dirty="0"/>
                    </a:p>
                  </a:txBody>
                  <a:tcPr/>
                </a:tc>
                <a:extLst>
                  <a:ext uri="{0D108BD9-81ED-4DB2-BD59-A6C34878D82A}">
                    <a16:rowId xmlns:a16="http://schemas.microsoft.com/office/drawing/2014/main" val="10001"/>
                  </a:ext>
                </a:extLst>
              </a:tr>
              <a:tr h="370840">
                <a:tc>
                  <a:txBody>
                    <a:bodyPr/>
                    <a:lstStyle/>
                    <a:p>
                      <a:r>
                        <a:rPr lang="en-US" dirty="0" smtClean="0"/>
                        <a:t>Majority Whip</a:t>
                      </a:r>
                      <a:endParaRPr lang="en-US" dirty="0"/>
                    </a:p>
                  </a:txBody>
                  <a:tcPr/>
                </a:tc>
                <a:tc>
                  <a:txBody>
                    <a:bodyPr/>
                    <a:lstStyle/>
                    <a:p>
                      <a:r>
                        <a:rPr lang="en-US" dirty="0" smtClean="0"/>
                        <a:t>-To watch and to persuade party members to vote</a:t>
                      </a:r>
                      <a:r>
                        <a:rPr lang="en-US" baseline="0" dirty="0" smtClean="0"/>
                        <a:t> as the party wishes</a:t>
                      </a:r>
                      <a:endParaRPr lang="en-US" dirty="0"/>
                    </a:p>
                  </a:txBody>
                  <a:tcPr/>
                </a:tc>
                <a:tc>
                  <a:txBody>
                    <a:bodyPr/>
                    <a:lstStyle/>
                    <a:p>
                      <a:endParaRPr lang="en-US" dirty="0" smtClean="0"/>
                    </a:p>
                    <a:p>
                      <a:endParaRPr lang="en-US" dirty="0" smtClean="0"/>
                    </a:p>
                    <a:p>
                      <a:endParaRPr lang="en-US" dirty="0" smtClean="0"/>
                    </a:p>
                    <a:p>
                      <a:r>
                        <a:rPr lang="en-US" dirty="0" smtClean="0"/>
                        <a:t>Steve</a:t>
                      </a:r>
                      <a:r>
                        <a:rPr lang="en-US" baseline="0" dirty="0" smtClean="0"/>
                        <a:t> </a:t>
                      </a:r>
                      <a:r>
                        <a:rPr lang="en-US" baseline="0" dirty="0" err="1" smtClean="0"/>
                        <a:t>Scalise</a:t>
                      </a:r>
                      <a:endParaRPr lang="en-US" dirty="0"/>
                    </a:p>
                  </a:txBody>
                  <a:tcPr/>
                </a:tc>
                <a:extLst>
                  <a:ext uri="{0D108BD9-81ED-4DB2-BD59-A6C34878D82A}">
                    <a16:rowId xmlns:a16="http://schemas.microsoft.com/office/drawing/2014/main" val="10002"/>
                  </a:ext>
                </a:extLst>
              </a:tr>
              <a:tr h="370840">
                <a:tc>
                  <a:txBody>
                    <a:bodyPr/>
                    <a:lstStyle/>
                    <a:p>
                      <a:r>
                        <a:rPr lang="en-US" dirty="0" smtClean="0"/>
                        <a:t>Minority Whip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watch and to persuade party members to vote</a:t>
                      </a:r>
                      <a:r>
                        <a:rPr lang="en-US" baseline="0" dirty="0" smtClean="0"/>
                        <a:t> as the party wishes</a:t>
                      </a:r>
                      <a:endParaRPr lang="en-US" dirty="0" smtClean="0"/>
                    </a:p>
                  </a:txBody>
                  <a:tcPr/>
                </a:tc>
                <a:tc>
                  <a:txBody>
                    <a:bodyPr/>
                    <a:lstStyle/>
                    <a:p>
                      <a:endParaRPr lang="en-US" dirty="0" smtClean="0"/>
                    </a:p>
                    <a:p>
                      <a:endParaRPr lang="en-US" dirty="0" smtClean="0"/>
                    </a:p>
                    <a:p>
                      <a:endParaRPr lang="en-US" dirty="0" smtClean="0"/>
                    </a:p>
                    <a:p>
                      <a:r>
                        <a:rPr lang="en-US" dirty="0" err="1" smtClean="0"/>
                        <a:t>Steny</a:t>
                      </a:r>
                      <a:r>
                        <a:rPr lang="en-US" baseline="0" dirty="0" smtClean="0"/>
                        <a:t> Hoyer</a:t>
                      </a:r>
                      <a:endParaRPr lang="en-US" dirty="0" smtClean="0"/>
                    </a:p>
                  </a:txBody>
                  <a:tcPr/>
                </a:tc>
                <a:extLst>
                  <a:ext uri="{0D108BD9-81ED-4DB2-BD59-A6C34878D82A}">
                    <a16:rowId xmlns:a16="http://schemas.microsoft.com/office/drawing/2014/main" val="10003"/>
                  </a:ext>
                </a:extLst>
              </a:tr>
            </a:tbl>
          </a:graphicData>
        </a:graphic>
      </p:graphicFrame>
      <p:pic>
        <p:nvPicPr>
          <p:cNvPr id="7" name="Picture 6"/>
          <p:cNvPicPr>
            <a:picLocks noChangeAspect="1"/>
          </p:cNvPicPr>
          <p:nvPr/>
        </p:nvPicPr>
        <p:blipFill>
          <a:blip r:embed="rId2"/>
          <a:stretch>
            <a:fillRect/>
          </a:stretch>
        </p:blipFill>
        <p:spPr>
          <a:xfrm>
            <a:off x="10679535" y="1433110"/>
            <a:ext cx="1247374" cy="1026755"/>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79535" y="4297715"/>
            <a:ext cx="1247373" cy="976044"/>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9149" y="2981722"/>
            <a:ext cx="1247373" cy="109363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1493" y="5384172"/>
            <a:ext cx="1145416" cy="1145416"/>
          </a:xfrm>
          <a:prstGeom prst="rect">
            <a:avLst/>
          </a:prstGeom>
        </p:spPr>
      </p:pic>
    </p:spTree>
    <p:extLst>
      <p:ext uri="{BB962C8B-B14F-4D97-AF65-F5344CB8AC3E}">
        <p14:creationId xmlns:p14="http://schemas.microsoft.com/office/powerpoint/2010/main" val="10771588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79050"/>
          </a:xfrm>
        </p:spPr>
        <p:txBody>
          <a:bodyPr/>
          <a:lstStyle/>
          <a:p>
            <a:pPr>
              <a:defRPr/>
            </a:pPr>
            <a:r>
              <a:rPr lang="en-US" dirty="0" smtClean="0"/>
              <a:t>SENATE</a:t>
            </a:r>
            <a:endParaRPr lang="en-US" dirty="0"/>
          </a:p>
        </p:txBody>
      </p:sp>
      <p:sp>
        <p:nvSpPr>
          <p:cNvPr id="5" name="Text Placeholder 4"/>
          <p:cNvSpPr>
            <a:spLocks noGrp="1"/>
          </p:cNvSpPr>
          <p:nvPr>
            <p:ph type="body" idx="1"/>
          </p:nvPr>
        </p:nvSpPr>
        <p:spPr>
          <a:xfrm>
            <a:off x="831850" y="3852864"/>
            <a:ext cx="7550151" cy="1633537"/>
          </a:xfrm>
        </p:spPr>
        <p:txBody>
          <a:bodyPr rtlCol="0">
            <a:normAutofit/>
          </a:bodyPr>
          <a:lstStyle/>
          <a:p>
            <a:pPr>
              <a:defRPr/>
            </a:pPr>
            <a:r>
              <a:rPr lang="en-US" dirty="0" smtClean="0"/>
              <a:t>Chapter 5 Section </a:t>
            </a:r>
            <a:r>
              <a:rPr lang="en-US" dirty="0"/>
              <a:t>3</a:t>
            </a:r>
          </a:p>
        </p:txBody>
      </p:sp>
    </p:spTree>
    <p:extLst>
      <p:ext uri="{BB962C8B-B14F-4D97-AF65-F5344CB8AC3E}">
        <p14:creationId xmlns:p14="http://schemas.microsoft.com/office/powerpoint/2010/main" val="39918291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Senate Leadership</a:t>
            </a:r>
            <a:endParaRPr lang="en-US" dirty="0"/>
          </a:p>
        </p:txBody>
      </p:sp>
      <p:sp>
        <p:nvSpPr>
          <p:cNvPr id="4" name="Text Placeholder 3"/>
          <p:cNvSpPr>
            <a:spLocks noGrp="1"/>
          </p:cNvSpPr>
          <p:nvPr>
            <p:ph type="body" idx="1"/>
          </p:nvPr>
        </p:nvSpPr>
        <p:spPr>
          <a:xfrm>
            <a:off x="839787" y="1333232"/>
            <a:ext cx="5157787" cy="714912"/>
          </a:xfrm>
        </p:spPr>
        <p:txBody>
          <a:bodyPr/>
          <a:lstStyle/>
          <a:p>
            <a:r>
              <a:rPr lang="en-US" dirty="0" smtClean="0"/>
              <a:t>The Vice President</a:t>
            </a:r>
            <a:endParaRPr lang="en-US" dirty="0"/>
          </a:p>
        </p:txBody>
      </p:sp>
      <p:sp>
        <p:nvSpPr>
          <p:cNvPr id="5" name="Content Placeholder 4"/>
          <p:cNvSpPr>
            <a:spLocks noGrp="1"/>
          </p:cNvSpPr>
          <p:nvPr>
            <p:ph sz="half" idx="2"/>
          </p:nvPr>
        </p:nvSpPr>
        <p:spPr>
          <a:xfrm>
            <a:off x="839787" y="2093354"/>
            <a:ext cx="5157787" cy="4764646"/>
          </a:xfrm>
        </p:spPr>
        <p:txBody>
          <a:bodyPr>
            <a:normAutofit/>
          </a:bodyPr>
          <a:lstStyle/>
          <a:p>
            <a:r>
              <a:rPr lang="en-US" sz="2000" dirty="0" smtClean="0"/>
              <a:t>The Constitution names the vice president as the Senate’s president, but they don’t have the same role as the Speaker of the House</a:t>
            </a:r>
          </a:p>
          <a:p>
            <a:r>
              <a:rPr lang="en-US" sz="2000" dirty="0" smtClean="0"/>
              <a:t>The vice president may recognize members and put questions to a vote, but they may only vote in the event of a tie</a:t>
            </a:r>
          </a:p>
          <a:p>
            <a:r>
              <a:rPr lang="en-US" sz="2000" dirty="0" smtClean="0"/>
              <a:t>Mike Pence</a:t>
            </a:r>
          </a:p>
          <a:p>
            <a:endParaRPr lang="en-US" dirty="0"/>
          </a:p>
          <a:p>
            <a:pPr marL="0" indent="0">
              <a:buNone/>
            </a:pPr>
            <a:endParaRPr lang="en-US" dirty="0" smtClean="0"/>
          </a:p>
          <a:p>
            <a:endParaRPr lang="en-US" dirty="0" smtClean="0"/>
          </a:p>
          <a:p>
            <a:endParaRPr lang="en-US" dirty="0" smtClean="0"/>
          </a:p>
          <a:p>
            <a:endParaRPr lang="en-US" dirty="0"/>
          </a:p>
        </p:txBody>
      </p:sp>
      <p:sp>
        <p:nvSpPr>
          <p:cNvPr id="6" name="Text Placeholder 5"/>
          <p:cNvSpPr>
            <a:spLocks noGrp="1"/>
          </p:cNvSpPr>
          <p:nvPr>
            <p:ph type="body" sz="quarter" idx="3"/>
          </p:nvPr>
        </p:nvSpPr>
        <p:spPr>
          <a:xfrm>
            <a:off x="6172200" y="1223026"/>
            <a:ext cx="5183188" cy="823912"/>
          </a:xfrm>
        </p:spPr>
        <p:txBody>
          <a:bodyPr/>
          <a:lstStyle/>
          <a:p>
            <a:r>
              <a:rPr lang="en-US" dirty="0" smtClean="0"/>
              <a:t>President Pro Tempore</a:t>
            </a:r>
            <a:endParaRPr lang="en-US" dirty="0"/>
          </a:p>
        </p:txBody>
      </p:sp>
      <p:sp>
        <p:nvSpPr>
          <p:cNvPr id="7" name="Content Placeholder 6"/>
          <p:cNvSpPr>
            <a:spLocks noGrp="1"/>
          </p:cNvSpPr>
          <p:nvPr>
            <p:ph sz="quarter" idx="4"/>
          </p:nvPr>
        </p:nvSpPr>
        <p:spPr>
          <a:xfrm>
            <a:off x="6172200" y="2093354"/>
            <a:ext cx="5183188" cy="4764646"/>
          </a:xfrm>
        </p:spPr>
        <p:txBody>
          <a:bodyPr>
            <a:normAutofit/>
          </a:bodyPr>
          <a:lstStyle/>
          <a:p>
            <a:r>
              <a:rPr lang="en-US" sz="2000" dirty="0" smtClean="0"/>
              <a:t>Since the vice president spends most of his/her time to executive duties, the senate selects a leader from the majority party.</a:t>
            </a:r>
          </a:p>
          <a:p>
            <a:r>
              <a:rPr lang="en-US" sz="2000" dirty="0" smtClean="0"/>
              <a:t>This person is in “charge” when the vice president is not in the senate</a:t>
            </a:r>
          </a:p>
          <a:p>
            <a:r>
              <a:rPr lang="en-US" sz="2000" dirty="0" smtClean="0"/>
              <a:t>Orrin Hatch</a:t>
            </a:r>
          </a:p>
          <a:p>
            <a:endParaRPr lang="en-US" sz="20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9122" y="4475677"/>
            <a:ext cx="1440369" cy="1761365"/>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5195" y="4402692"/>
            <a:ext cx="1467480" cy="1834349"/>
          </a:xfrm>
          <a:prstGeom prst="rect">
            <a:avLst/>
          </a:prstGeom>
        </p:spPr>
      </p:pic>
    </p:spTree>
    <p:extLst>
      <p:ext uri="{BB962C8B-B14F-4D97-AF65-F5344CB8AC3E}">
        <p14:creationId xmlns:p14="http://schemas.microsoft.com/office/powerpoint/2010/main" val="42227435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Senate Leadership</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312853315"/>
              </p:ext>
            </p:extLst>
          </p:nvPr>
        </p:nvGraphicFramePr>
        <p:xfrm>
          <a:off x="128789" y="1368717"/>
          <a:ext cx="11900079" cy="4894280"/>
        </p:xfrm>
        <a:graphic>
          <a:graphicData uri="http://schemas.openxmlformats.org/drawingml/2006/table">
            <a:tbl>
              <a:tblPr firstRow="1" bandRow="1">
                <a:tableStyleId>{5C22544A-7EE6-4342-B048-85BDC9FD1C3A}</a:tableStyleId>
              </a:tblPr>
              <a:tblGrid>
                <a:gridCol w="2047741">
                  <a:extLst>
                    <a:ext uri="{9D8B030D-6E8A-4147-A177-3AD203B41FA5}">
                      <a16:colId xmlns:a16="http://schemas.microsoft.com/office/drawing/2014/main" val="20000"/>
                    </a:ext>
                  </a:extLst>
                </a:gridCol>
                <a:gridCol w="5885645">
                  <a:extLst>
                    <a:ext uri="{9D8B030D-6E8A-4147-A177-3AD203B41FA5}">
                      <a16:colId xmlns:a16="http://schemas.microsoft.com/office/drawing/2014/main" val="20001"/>
                    </a:ext>
                  </a:extLst>
                </a:gridCol>
                <a:gridCol w="3966693">
                  <a:extLst>
                    <a:ext uri="{9D8B030D-6E8A-4147-A177-3AD203B41FA5}">
                      <a16:colId xmlns:a16="http://schemas.microsoft.com/office/drawing/2014/main" val="20002"/>
                    </a:ext>
                  </a:extLst>
                </a:gridCol>
              </a:tblGrid>
              <a:tr h="370840">
                <a:tc>
                  <a:txBody>
                    <a:bodyPr/>
                    <a:lstStyle/>
                    <a:p>
                      <a:r>
                        <a:rPr lang="en-US" dirty="0" smtClean="0"/>
                        <a:t>Majority Leader</a:t>
                      </a:r>
                      <a:endParaRPr lang="en-US" dirty="0"/>
                    </a:p>
                  </a:txBody>
                  <a:tcPr/>
                </a:tc>
                <a:tc>
                  <a:txBody>
                    <a:bodyPr/>
                    <a:lstStyle/>
                    <a:p>
                      <a:r>
                        <a:rPr lang="en-US" dirty="0" smtClean="0"/>
                        <a:t>-Helps</a:t>
                      </a:r>
                      <a:r>
                        <a:rPr lang="en-US" baseline="0" dirty="0" smtClean="0"/>
                        <a:t> plan the party’s legislative program, steer important bills through the House, and make sure that committees finish the work on bills important to the party</a:t>
                      </a:r>
                    </a:p>
                    <a:p>
                      <a:endParaRPr lang="en-US" dirty="0"/>
                    </a:p>
                  </a:txBody>
                  <a:tcPr/>
                </a:tc>
                <a:tc>
                  <a:txBody>
                    <a:bodyPr/>
                    <a:lstStyle/>
                    <a:p>
                      <a:endParaRPr lang="en-US" dirty="0" smtClean="0"/>
                    </a:p>
                    <a:p>
                      <a:endParaRPr lang="en-US" dirty="0" smtClean="0"/>
                    </a:p>
                    <a:p>
                      <a:endParaRPr lang="en-US" dirty="0" smtClean="0"/>
                    </a:p>
                    <a:p>
                      <a:r>
                        <a:rPr lang="en-US" dirty="0" smtClean="0"/>
                        <a:t>Mitch</a:t>
                      </a:r>
                      <a:r>
                        <a:rPr lang="en-US" baseline="0" dirty="0" smtClean="0"/>
                        <a:t> McConnell</a:t>
                      </a:r>
                      <a:endParaRPr lang="en-US" dirty="0"/>
                    </a:p>
                  </a:txBody>
                  <a:tcPr/>
                </a:tc>
                <a:extLst>
                  <a:ext uri="{0D108BD9-81ED-4DB2-BD59-A6C34878D82A}">
                    <a16:rowId xmlns:a16="http://schemas.microsoft.com/office/drawing/2014/main" val="10000"/>
                  </a:ext>
                </a:extLst>
              </a:tr>
              <a:tr h="1328120">
                <a:tc>
                  <a:txBody>
                    <a:bodyPr/>
                    <a:lstStyle/>
                    <a:p>
                      <a:r>
                        <a:rPr lang="en-US" dirty="0" smtClean="0"/>
                        <a:t>Minority Leader</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leader of the party in the Senate not in power</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-Critique</a:t>
                      </a:r>
                      <a:r>
                        <a:rPr lang="en-US" baseline="0" dirty="0" smtClean="0"/>
                        <a:t> the majority party’s bills and keeps his or her own party united</a:t>
                      </a:r>
                      <a:endParaRPr lang="en-US" dirty="0"/>
                    </a:p>
                  </a:txBody>
                  <a:tcPr/>
                </a:tc>
                <a:tc>
                  <a:txBody>
                    <a:bodyPr/>
                    <a:lstStyle/>
                    <a:p>
                      <a:endParaRPr lang="en-US" dirty="0" smtClean="0"/>
                    </a:p>
                    <a:p>
                      <a:endParaRPr lang="en-US" dirty="0" smtClean="0"/>
                    </a:p>
                    <a:p>
                      <a:endParaRPr lang="en-US" dirty="0" smtClean="0"/>
                    </a:p>
                    <a:p>
                      <a:r>
                        <a:rPr lang="en-US" baseline="0" dirty="0" smtClean="0"/>
                        <a:t> Charles Schumer</a:t>
                      </a:r>
                      <a:endParaRPr lang="en-US" dirty="0"/>
                    </a:p>
                  </a:txBody>
                  <a:tcPr/>
                </a:tc>
                <a:extLst>
                  <a:ext uri="{0D108BD9-81ED-4DB2-BD59-A6C34878D82A}">
                    <a16:rowId xmlns:a16="http://schemas.microsoft.com/office/drawing/2014/main" val="10001"/>
                  </a:ext>
                </a:extLst>
              </a:tr>
              <a:tr h="370840">
                <a:tc>
                  <a:txBody>
                    <a:bodyPr/>
                    <a:lstStyle/>
                    <a:p>
                      <a:r>
                        <a:rPr lang="en-US" dirty="0" smtClean="0"/>
                        <a:t>Majority Whip</a:t>
                      </a:r>
                      <a:endParaRPr lang="en-US" dirty="0"/>
                    </a:p>
                  </a:txBody>
                  <a:tcPr/>
                </a:tc>
                <a:tc>
                  <a:txBody>
                    <a:bodyPr/>
                    <a:lstStyle/>
                    <a:p>
                      <a:r>
                        <a:rPr lang="en-US" dirty="0" smtClean="0"/>
                        <a:t>-To watch and to persuade party members to vote</a:t>
                      </a:r>
                      <a:r>
                        <a:rPr lang="en-US" baseline="0" dirty="0" smtClean="0"/>
                        <a:t> as the party wishes</a:t>
                      </a:r>
                      <a:endParaRPr lang="en-US" dirty="0"/>
                    </a:p>
                  </a:txBody>
                  <a:tcPr/>
                </a:tc>
                <a:tc>
                  <a:txBody>
                    <a:bodyPr/>
                    <a:lstStyle/>
                    <a:p>
                      <a:endParaRPr lang="en-US" dirty="0" smtClean="0"/>
                    </a:p>
                    <a:p>
                      <a:endParaRPr lang="en-US" dirty="0" smtClean="0"/>
                    </a:p>
                    <a:p>
                      <a:endParaRPr lang="en-US" baseline="0" dirty="0" smtClean="0"/>
                    </a:p>
                    <a:p>
                      <a:r>
                        <a:rPr lang="en-US" baseline="0" dirty="0" smtClean="0"/>
                        <a:t> John </a:t>
                      </a:r>
                      <a:r>
                        <a:rPr lang="en-US" baseline="0" dirty="0" err="1" smtClean="0"/>
                        <a:t>Coryn</a:t>
                      </a:r>
                      <a:endParaRPr lang="en-US" dirty="0"/>
                    </a:p>
                  </a:txBody>
                  <a:tcPr/>
                </a:tc>
                <a:extLst>
                  <a:ext uri="{0D108BD9-81ED-4DB2-BD59-A6C34878D82A}">
                    <a16:rowId xmlns:a16="http://schemas.microsoft.com/office/drawing/2014/main" val="10002"/>
                  </a:ext>
                </a:extLst>
              </a:tr>
              <a:tr h="370840">
                <a:tc>
                  <a:txBody>
                    <a:bodyPr/>
                    <a:lstStyle/>
                    <a:p>
                      <a:r>
                        <a:rPr lang="en-US" dirty="0" smtClean="0"/>
                        <a:t>Minority Whip</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 watch and to persuade party members to vote</a:t>
                      </a:r>
                      <a:r>
                        <a:rPr lang="en-US" baseline="0" dirty="0" smtClean="0"/>
                        <a:t> as the party wishes</a:t>
                      </a:r>
                      <a:endParaRPr lang="en-US" dirty="0" smtClean="0"/>
                    </a:p>
                  </a:txBody>
                  <a:tcPr/>
                </a:tc>
                <a:tc>
                  <a:txBody>
                    <a:bodyPr/>
                    <a:lstStyle/>
                    <a:p>
                      <a:endParaRPr lang="en-US" dirty="0" smtClean="0"/>
                    </a:p>
                    <a:p>
                      <a:endParaRPr lang="en-US" dirty="0" smtClean="0"/>
                    </a:p>
                    <a:p>
                      <a:endParaRPr lang="en-US" dirty="0" smtClean="0"/>
                    </a:p>
                    <a:p>
                      <a:r>
                        <a:rPr lang="en-US" dirty="0" smtClean="0"/>
                        <a:t>Richard Durbin</a:t>
                      </a:r>
                    </a:p>
                  </a:txBody>
                  <a:tcPr/>
                </a:tc>
                <a:extLst>
                  <a:ext uri="{0D108BD9-81ED-4DB2-BD59-A6C34878D82A}">
                    <a16:rowId xmlns:a16="http://schemas.microsoft.com/office/drawing/2014/main" val="10003"/>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089" y="5100033"/>
            <a:ext cx="1011421" cy="116875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41402" y="2629436"/>
            <a:ext cx="1011421" cy="115879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0263" y="3893711"/>
            <a:ext cx="1011421" cy="1206321"/>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48088" y="1401920"/>
            <a:ext cx="1011421" cy="1108386"/>
          </a:xfrm>
          <a:prstGeom prst="rect">
            <a:avLst/>
          </a:prstGeom>
        </p:spPr>
      </p:pic>
    </p:spTree>
    <p:extLst>
      <p:ext uri="{BB962C8B-B14F-4D97-AF65-F5344CB8AC3E}">
        <p14:creationId xmlns:p14="http://schemas.microsoft.com/office/powerpoint/2010/main" val="3519458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79050"/>
          </a:xfrm>
        </p:spPr>
        <p:txBody>
          <a:bodyPr/>
          <a:lstStyle/>
          <a:p>
            <a:pPr>
              <a:defRPr/>
            </a:pPr>
            <a:r>
              <a:rPr lang="en-US" dirty="0" smtClean="0"/>
              <a:t>CONGRESSIONAL COMMITTEES</a:t>
            </a:r>
            <a:endParaRPr lang="en-US" dirty="0"/>
          </a:p>
        </p:txBody>
      </p:sp>
      <p:sp>
        <p:nvSpPr>
          <p:cNvPr id="5" name="Text Placeholder 4"/>
          <p:cNvSpPr>
            <a:spLocks noGrp="1"/>
          </p:cNvSpPr>
          <p:nvPr>
            <p:ph type="body" idx="1"/>
          </p:nvPr>
        </p:nvSpPr>
        <p:spPr>
          <a:xfrm>
            <a:off x="831850" y="3852864"/>
            <a:ext cx="7550151" cy="1633537"/>
          </a:xfrm>
        </p:spPr>
        <p:txBody>
          <a:bodyPr rtlCol="0">
            <a:normAutofit/>
          </a:bodyPr>
          <a:lstStyle/>
          <a:p>
            <a:pPr>
              <a:defRPr/>
            </a:pPr>
            <a:r>
              <a:rPr lang="en-US" dirty="0" smtClean="0"/>
              <a:t>Chapter 5 Section 4</a:t>
            </a:r>
            <a:endParaRPr lang="en-US" dirty="0"/>
          </a:p>
        </p:txBody>
      </p:sp>
    </p:spTree>
    <p:extLst>
      <p:ext uri="{BB962C8B-B14F-4D97-AF65-F5344CB8AC3E}">
        <p14:creationId xmlns:p14="http://schemas.microsoft.com/office/powerpoint/2010/main" val="25799078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825625" y="228601"/>
            <a:ext cx="8534400" cy="758825"/>
          </a:xfrm>
        </p:spPr>
        <p:txBody>
          <a:bodyPr/>
          <a:lstStyle/>
          <a:p>
            <a:pPr eaLnBrk="1" hangingPunct="1"/>
            <a:r>
              <a:rPr lang="en-US" smtClean="0"/>
              <a:t>Standing Committees</a:t>
            </a:r>
          </a:p>
        </p:txBody>
      </p:sp>
      <p:sp>
        <p:nvSpPr>
          <p:cNvPr id="26627" name="Content Placeholder 2"/>
          <p:cNvSpPr>
            <a:spLocks noGrp="1"/>
          </p:cNvSpPr>
          <p:nvPr>
            <p:ph sz="half" idx="1"/>
          </p:nvPr>
        </p:nvSpPr>
        <p:spPr>
          <a:xfrm>
            <a:off x="128789" y="1371600"/>
            <a:ext cx="4584879" cy="4681538"/>
          </a:xfrm>
        </p:spPr>
        <p:txBody>
          <a:bodyPr>
            <a:normAutofit lnSpcReduction="10000"/>
          </a:bodyPr>
          <a:lstStyle/>
          <a:p>
            <a:pPr eaLnBrk="1" hangingPunct="1"/>
            <a:r>
              <a:rPr lang="en-US" dirty="0" smtClean="0"/>
              <a:t>Standing Committees</a:t>
            </a:r>
          </a:p>
          <a:p>
            <a:pPr lvl="1" eaLnBrk="1" hangingPunct="1"/>
            <a:r>
              <a:rPr lang="en-US" dirty="0" smtClean="0"/>
              <a:t>Permanent committees in Congress</a:t>
            </a:r>
          </a:p>
          <a:p>
            <a:pPr lvl="1" eaLnBrk="1" hangingPunct="1"/>
            <a:r>
              <a:rPr lang="en-US" dirty="0" smtClean="0"/>
              <a:t>Bills receive thorough consideration in standing committees; where the fate of a bill is usually decided.</a:t>
            </a:r>
          </a:p>
          <a:p>
            <a:r>
              <a:rPr lang="en-US" dirty="0" smtClean="0">
                <a:hlinkClick r:id="rId2"/>
              </a:rPr>
              <a:t>Subcommittees</a:t>
            </a:r>
            <a:endParaRPr lang="en-US" dirty="0" smtClean="0"/>
          </a:p>
          <a:p>
            <a:pPr lvl="1"/>
            <a:r>
              <a:rPr lang="en-US" dirty="0" smtClean="0"/>
              <a:t>Nearly all standing committees have several subcommittees that specialize in a subcategory of its standing committee’s responsibility</a:t>
            </a:r>
          </a:p>
        </p:txBody>
      </p:sp>
      <p:pic>
        <p:nvPicPr>
          <p:cNvPr id="3" name="Content Placeholder 2"/>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13668" y="1635617"/>
            <a:ext cx="6819569" cy="4146997"/>
          </a:xfrm>
        </p:spPr>
      </p:pic>
    </p:spTree>
    <p:extLst>
      <p:ext uri="{BB962C8B-B14F-4D97-AF65-F5344CB8AC3E}">
        <p14:creationId xmlns:p14="http://schemas.microsoft.com/office/powerpoint/2010/main" val="31416775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39788" y="1513828"/>
            <a:ext cx="4040188" cy="482398"/>
          </a:xfrm>
        </p:spPr>
        <p:txBody>
          <a:bodyPr/>
          <a:lstStyle/>
          <a:p>
            <a:pPr algn="ctr">
              <a:defRPr/>
            </a:pPr>
            <a:r>
              <a:rPr dirty="0"/>
              <a:t>Select Committee</a:t>
            </a:r>
          </a:p>
        </p:txBody>
      </p:sp>
      <p:sp>
        <p:nvSpPr>
          <p:cNvPr id="3" name="Text Placeholder 2"/>
          <p:cNvSpPr>
            <a:spLocks noGrp="1"/>
          </p:cNvSpPr>
          <p:nvPr>
            <p:ph type="body" sz="half" idx="3"/>
          </p:nvPr>
        </p:nvSpPr>
        <p:spPr>
          <a:xfrm>
            <a:off x="6096794" y="1513829"/>
            <a:ext cx="4103274" cy="482398"/>
          </a:xfrm>
        </p:spPr>
        <p:txBody>
          <a:bodyPr>
            <a:normAutofit fontScale="92500"/>
          </a:bodyPr>
          <a:lstStyle/>
          <a:p>
            <a:pPr algn="ctr">
              <a:defRPr/>
            </a:pPr>
            <a:r>
              <a:rPr lang="en-US" dirty="0" smtClean="0"/>
              <a:t>Joint and Conference Committee</a:t>
            </a:r>
            <a:endParaRPr lang="en-US" dirty="0"/>
          </a:p>
        </p:txBody>
      </p:sp>
      <p:sp>
        <p:nvSpPr>
          <p:cNvPr id="27652" name="Content Placeholder 3"/>
          <p:cNvSpPr>
            <a:spLocks noGrp="1"/>
          </p:cNvSpPr>
          <p:nvPr>
            <p:ph sz="quarter" idx="2"/>
          </p:nvPr>
        </p:nvSpPr>
        <p:spPr>
          <a:xfrm>
            <a:off x="1078652" y="2059615"/>
            <a:ext cx="4041775" cy="3817937"/>
          </a:xfrm>
        </p:spPr>
        <p:txBody>
          <a:bodyPr/>
          <a:lstStyle/>
          <a:p>
            <a:pPr eaLnBrk="1" hangingPunct="1"/>
            <a:r>
              <a:rPr lang="en-US" dirty="0" smtClean="0"/>
              <a:t>Committees set up for some specific purpose; for a limited time</a:t>
            </a:r>
          </a:p>
          <a:p>
            <a:pPr eaLnBrk="1" hangingPunct="1"/>
            <a:r>
              <a:rPr lang="en-US" dirty="0" smtClean="0"/>
              <a:t>Investigates an essential function of the lawmaking process</a:t>
            </a:r>
          </a:p>
          <a:p>
            <a:pPr lvl="1" eaLnBrk="1" hangingPunct="1"/>
            <a:r>
              <a:rPr lang="en-US" dirty="0" smtClean="0"/>
              <a:t>Example: Possible Obstruction of Justice</a:t>
            </a:r>
          </a:p>
        </p:txBody>
      </p:sp>
      <p:sp>
        <p:nvSpPr>
          <p:cNvPr id="5" name="Content Placeholder 4"/>
          <p:cNvSpPr>
            <a:spLocks noGrp="1"/>
          </p:cNvSpPr>
          <p:nvPr>
            <p:ph sz="quarter" idx="4"/>
          </p:nvPr>
        </p:nvSpPr>
        <p:spPr>
          <a:xfrm>
            <a:off x="6324600" y="2059615"/>
            <a:ext cx="4038600" cy="3821112"/>
          </a:xfrm>
        </p:spPr>
        <p:txBody>
          <a:bodyPr>
            <a:normAutofit fontScale="92500" lnSpcReduction="10000"/>
          </a:bodyPr>
          <a:lstStyle/>
          <a:p>
            <a:pPr marL="274320" indent="-274320">
              <a:buFont typeface="Wingdings 2"/>
              <a:buChar char=""/>
              <a:defRPr/>
            </a:pPr>
            <a:r>
              <a:rPr lang="en-US" dirty="0" smtClean="0"/>
              <a:t>Composed of members from both houses</a:t>
            </a:r>
          </a:p>
          <a:p>
            <a:pPr marL="274320" indent="-274320">
              <a:buFont typeface="Wingdings 2"/>
              <a:buChar char=""/>
              <a:defRPr/>
            </a:pPr>
            <a:r>
              <a:rPr lang="en-US" b="1" dirty="0" smtClean="0"/>
              <a:t>Joint Committee</a:t>
            </a:r>
          </a:p>
          <a:p>
            <a:pPr marL="548640" lvl="1" indent="-274320">
              <a:buFont typeface="Wingdings"/>
              <a:buChar char=""/>
              <a:defRPr/>
            </a:pPr>
            <a:r>
              <a:rPr lang="en-US" dirty="0" smtClean="0"/>
              <a:t>Issue periodic reports to the House and Senate</a:t>
            </a:r>
          </a:p>
          <a:p>
            <a:pPr marL="822960" lvl="2">
              <a:buClr>
                <a:schemeClr val="accent3"/>
              </a:buClr>
              <a:buFont typeface="Wingdings 2"/>
              <a:buChar char=""/>
              <a:defRPr/>
            </a:pPr>
            <a:r>
              <a:rPr lang="en-US" dirty="0" smtClean="0"/>
              <a:t>Example: Joint Committee on taxation</a:t>
            </a:r>
          </a:p>
          <a:p>
            <a:pPr marL="274320" indent="-274320">
              <a:buFont typeface="Wingdings 2"/>
              <a:buChar char=""/>
              <a:defRPr/>
            </a:pPr>
            <a:r>
              <a:rPr lang="en-US" b="1" dirty="0" smtClean="0"/>
              <a:t>Conference Committee</a:t>
            </a:r>
          </a:p>
          <a:p>
            <a:pPr marL="548640" lvl="1" indent="-274320">
              <a:buFont typeface="Wingdings"/>
              <a:buChar char=""/>
              <a:defRPr/>
            </a:pPr>
            <a:r>
              <a:rPr lang="en-US" dirty="0" smtClean="0"/>
              <a:t>Temporary – joint body to iron out the differences in a bill</a:t>
            </a:r>
          </a:p>
          <a:p>
            <a:pPr marL="548640" lvl="1" indent="-274320">
              <a:buFont typeface="Wingdings"/>
              <a:buChar char=""/>
              <a:defRPr/>
            </a:pPr>
            <a:endParaRPr lang="en-US" dirty="0"/>
          </a:p>
        </p:txBody>
      </p:sp>
      <p:sp>
        <p:nvSpPr>
          <p:cNvPr id="27654" name="Title 5"/>
          <p:cNvSpPr>
            <a:spLocks noGrp="1"/>
          </p:cNvSpPr>
          <p:nvPr>
            <p:ph type="title"/>
          </p:nvPr>
        </p:nvSpPr>
        <p:spPr/>
        <p:txBody>
          <a:bodyPr/>
          <a:lstStyle/>
          <a:p>
            <a:pPr eaLnBrk="1" hangingPunct="1"/>
            <a:r>
              <a:rPr lang="en-US" smtClean="0"/>
              <a:t>Select, Joint and Conference Committees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4752" y="5290676"/>
            <a:ext cx="2771841" cy="1567324"/>
          </a:xfrm>
          <a:prstGeom prst="rect">
            <a:avLst/>
          </a:prstGeom>
        </p:spPr>
      </p:pic>
    </p:spTree>
    <p:extLst>
      <p:ext uri="{BB962C8B-B14F-4D97-AF65-F5344CB8AC3E}">
        <p14:creationId xmlns:p14="http://schemas.microsoft.com/office/powerpoint/2010/main" val="1265221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Committee Members</a:t>
            </a:r>
            <a:endParaRPr lang="en-US" dirty="0"/>
          </a:p>
        </p:txBody>
      </p:sp>
      <p:sp>
        <p:nvSpPr>
          <p:cNvPr id="3" name="Text Placeholder 2"/>
          <p:cNvSpPr>
            <a:spLocks noGrp="1"/>
          </p:cNvSpPr>
          <p:nvPr>
            <p:ph type="body" idx="1"/>
          </p:nvPr>
        </p:nvSpPr>
        <p:spPr>
          <a:xfrm>
            <a:off x="839788" y="1681163"/>
            <a:ext cx="5157787" cy="430972"/>
          </a:xfrm>
        </p:spPr>
        <p:txBody>
          <a:bodyPr/>
          <a:lstStyle/>
          <a:p>
            <a:r>
              <a:rPr lang="en-US" dirty="0" smtClean="0"/>
              <a:t>Assignment to Committees</a:t>
            </a:r>
            <a:endParaRPr lang="en-US" dirty="0"/>
          </a:p>
        </p:txBody>
      </p:sp>
      <p:sp>
        <p:nvSpPr>
          <p:cNvPr id="4" name="Content Placeholder 3"/>
          <p:cNvSpPr>
            <a:spLocks noGrp="1"/>
          </p:cNvSpPr>
          <p:nvPr>
            <p:ph sz="half" idx="2"/>
          </p:nvPr>
        </p:nvSpPr>
        <p:spPr>
          <a:xfrm>
            <a:off x="839788" y="2221739"/>
            <a:ext cx="5157787" cy="4076030"/>
          </a:xfrm>
        </p:spPr>
        <p:txBody>
          <a:bodyPr>
            <a:normAutofit fontScale="92500" lnSpcReduction="20000"/>
          </a:bodyPr>
          <a:lstStyle/>
          <a:p>
            <a:r>
              <a:rPr lang="en-US" sz="2600" dirty="0" smtClean="0"/>
              <a:t>Assignment to the “right” committee can help a member of Congress in two ways:</a:t>
            </a:r>
          </a:p>
          <a:p>
            <a:pPr lvl="1"/>
            <a:r>
              <a:rPr lang="en-US" sz="2600" dirty="0" smtClean="0"/>
              <a:t>First, it can increase their chance at reelection because it puts them in position to act on bills that are important to their constituents</a:t>
            </a:r>
          </a:p>
          <a:p>
            <a:pPr lvl="1"/>
            <a:r>
              <a:rPr lang="en-US" sz="2600" dirty="0" smtClean="0"/>
              <a:t>Second, membership on some committees can mean the lawmaker will be able to influence national policies</a:t>
            </a:r>
          </a:p>
          <a:p>
            <a:r>
              <a:rPr lang="en-US" sz="2600" dirty="0" smtClean="0"/>
              <a:t>Members of Congress will serve on multiple committees</a:t>
            </a:r>
          </a:p>
          <a:p>
            <a:pPr marL="457200" lvl="1" indent="0">
              <a:buNone/>
            </a:pPr>
            <a:endParaRPr lang="en-US" dirty="0"/>
          </a:p>
        </p:txBody>
      </p:sp>
      <p:sp>
        <p:nvSpPr>
          <p:cNvPr id="5" name="Text Placeholder 4"/>
          <p:cNvSpPr>
            <a:spLocks noGrp="1"/>
          </p:cNvSpPr>
          <p:nvPr>
            <p:ph type="body" sz="quarter" idx="3"/>
          </p:nvPr>
        </p:nvSpPr>
        <p:spPr>
          <a:xfrm>
            <a:off x="6172200" y="1681163"/>
            <a:ext cx="5183188" cy="430972"/>
          </a:xfrm>
        </p:spPr>
        <p:txBody>
          <a:bodyPr/>
          <a:lstStyle/>
          <a:p>
            <a:r>
              <a:rPr lang="en-US" dirty="0" smtClean="0"/>
              <a:t>Role of the Committee Chair</a:t>
            </a:r>
            <a:endParaRPr lang="en-US" dirty="0"/>
          </a:p>
        </p:txBody>
      </p:sp>
      <p:sp>
        <p:nvSpPr>
          <p:cNvPr id="6" name="Content Placeholder 5"/>
          <p:cNvSpPr>
            <a:spLocks noGrp="1"/>
          </p:cNvSpPr>
          <p:nvPr>
            <p:ph sz="quarter" idx="4"/>
          </p:nvPr>
        </p:nvSpPr>
        <p:spPr>
          <a:xfrm>
            <a:off x="6172200" y="2221739"/>
            <a:ext cx="5183188" cy="4076030"/>
          </a:xfrm>
        </p:spPr>
        <p:txBody>
          <a:bodyPr>
            <a:normAutofit fontScale="70000" lnSpcReduction="20000"/>
          </a:bodyPr>
          <a:lstStyle/>
          <a:p>
            <a:r>
              <a:rPr lang="en-US" sz="3400" dirty="0" smtClean="0"/>
              <a:t>Along with the other leadership positions, chairpersons of standing committees are the most powerful people in Congress</a:t>
            </a:r>
          </a:p>
          <a:p>
            <a:r>
              <a:rPr lang="en-US" sz="3400" dirty="0" smtClean="0"/>
              <a:t>They make key decisions about the work of their committees, such as when the group will meet, which bills they will consider, for how long they will meet, and deciding when hearings will be held and which witnesses will be called to testify</a:t>
            </a:r>
          </a:p>
          <a:p>
            <a:r>
              <a:rPr lang="en-US" sz="3400" dirty="0" smtClean="0"/>
              <a:t>They also manage floor debates that take place on the bills that come from their committees.</a:t>
            </a:r>
          </a:p>
          <a:p>
            <a:endParaRPr lang="en-US" dirty="0"/>
          </a:p>
        </p:txBody>
      </p:sp>
    </p:spTree>
    <p:extLst>
      <p:ext uri="{BB962C8B-B14F-4D97-AF65-F5344CB8AC3E}">
        <p14:creationId xmlns:p14="http://schemas.microsoft.com/office/powerpoint/2010/main" val="31188699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CHAPTER 5 REVIEW QUESTIONS</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WHAT IS THE DIFFERENCE BETWEEN REDISTRICTING AND REAPPORTIONMENT?</a:t>
            </a:r>
          </a:p>
          <a:p>
            <a:pPr marL="514350" indent="-514350">
              <a:buFont typeface="+mj-lt"/>
              <a:buAutoNum type="arabicPeriod"/>
            </a:pPr>
            <a:r>
              <a:rPr lang="en-US" dirty="0" smtClean="0"/>
              <a:t>WHY DO WE HAVE A BICAMERAL LEGISLATURE?</a:t>
            </a:r>
          </a:p>
          <a:p>
            <a:pPr marL="514350" indent="-514350">
              <a:buFont typeface="+mj-lt"/>
              <a:buAutoNum type="arabicPeriod"/>
            </a:pPr>
            <a:r>
              <a:rPr lang="en-US" dirty="0" smtClean="0"/>
              <a:t>WHAT IS THE DIFFERENCE BETWEEN A TERM AND A SESSION?</a:t>
            </a:r>
          </a:p>
          <a:p>
            <a:pPr marL="514350" indent="-514350">
              <a:buFont typeface="+mj-lt"/>
              <a:buAutoNum type="arabicPeriod"/>
            </a:pPr>
            <a:r>
              <a:rPr lang="en-US" dirty="0" smtClean="0"/>
              <a:t>NAME THREE WAYS THAT THE HOUSE AND SENATE DIFFER.</a:t>
            </a:r>
          </a:p>
          <a:p>
            <a:pPr marL="514350" indent="-514350">
              <a:buFont typeface="+mj-lt"/>
              <a:buAutoNum type="arabicPeriod"/>
            </a:pPr>
            <a:r>
              <a:rPr lang="en-US" dirty="0"/>
              <a:t>WHY DO THE HOUSE AND SENATE ORGANIZE THEMSELVES INTO COMMITTEES?</a:t>
            </a:r>
          </a:p>
          <a:p>
            <a:pPr marL="514350" indent="-514350">
              <a:buFont typeface="+mj-lt"/>
              <a:buAutoNum type="arabicPeriod"/>
            </a:pPr>
            <a:r>
              <a:rPr lang="en-US" dirty="0"/>
              <a:t>WHAT IS THE ROLE OF A CONFERENCE COMMITTEE?</a:t>
            </a:r>
          </a:p>
          <a:p>
            <a:pPr marL="514350" indent="-514350">
              <a:buFont typeface="+mj-lt"/>
              <a:buAutoNum type="arabicPeriod"/>
            </a:pPr>
            <a:r>
              <a:rPr lang="en-US" dirty="0"/>
              <a:t>WHAT PURPOSE DO STANDING COMMITTEES SERVE?</a:t>
            </a:r>
          </a:p>
          <a:p>
            <a:pPr marL="514350" indent="-514350">
              <a:buFont typeface="+mj-lt"/>
              <a:buAutoNum type="arabicPeriod"/>
            </a:pPr>
            <a:r>
              <a:rPr lang="en-US" dirty="0"/>
              <a:t>HOW ARE MEMBERS OF CONGRESS ASSIGNED TO COMMITTEES?</a:t>
            </a:r>
          </a:p>
          <a:p>
            <a:pPr marL="514350" indent="-514350">
              <a:buFont typeface="+mj-lt"/>
              <a:buAutoNum type="arabicPeriod"/>
            </a:pPr>
            <a:endParaRPr lang="en-US" dirty="0" smtClean="0"/>
          </a:p>
          <a:p>
            <a:pPr marL="514350" indent="-514350">
              <a:buFont typeface="+mj-lt"/>
              <a:buAutoNum type="arabicPeriod"/>
            </a:pPr>
            <a:endParaRPr lang="en-US" dirty="0"/>
          </a:p>
        </p:txBody>
      </p:sp>
    </p:spTree>
    <p:extLst>
      <p:ext uri="{BB962C8B-B14F-4D97-AF65-F5344CB8AC3E}">
        <p14:creationId xmlns:p14="http://schemas.microsoft.com/office/powerpoint/2010/main" val="2670536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3219" y="228600"/>
            <a:ext cx="11605846" cy="6400800"/>
          </a:xfrm>
        </p:spPr>
        <p:txBody>
          <a:bodyPr/>
          <a:lstStyle/>
          <a:p>
            <a:pPr algn="ctr">
              <a:defRPr/>
            </a:pPr>
            <a:r>
              <a:rPr lang="en-US" dirty="0" smtClean="0"/>
              <a:t>What is the structure and organization of Congress?</a:t>
            </a:r>
            <a:endParaRPr lang="en-US" dirty="0"/>
          </a:p>
        </p:txBody>
      </p:sp>
    </p:spTree>
    <p:extLst>
      <p:ext uri="{BB962C8B-B14F-4D97-AF65-F5344CB8AC3E}">
        <p14:creationId xmlns:p14="http://schemas.microsoft.com/office/powerpoint/2010/main" val="372985337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79050"/>
          </a:xfrm>
        </p:spPr>
        <p:txBody>
          <a:bodyPr/>
          <a:lstStyle/>
          <a:p>
            <a:pPr>
              <a:defRPr/>
            </a:pPr>
            <a:r>
              <a:rPr lang="en-US" dirty="0" smtClean="0"/>
              <a:t>CONSTITUTIONAL POWERS</a:t>
            </a:r>
            <a:endParaRPr lang="en-US" dirty="0"/>
          </a:p>
        </p:txBody>
      </p:sp>
      <p:sp>
        <p:nvSpPr>
          <p:cNvPr id="5" name="Text Placeholder 4"/>
          <p:cNvSpPr>
            <a:spLocks noGrp="1"/>
          </p:cNvSpPr>
          <p:nvPr>
            <p:ph type="body" idx="1"/>
          </p:nvPr>
        </p:nvSpPr>
        <p:spPr>
          <a:xfrm>
            <a:off x="2246314" y="3852864"/>
            <a:ext cx="6135687" cy="1633537"/>
          </a:xfrm>
        </p:spPr>
        <p:txBody>
          <a:bodyPr rtlCol="0">
            <a:normAutofit/>
          </a:bodyPr>
          <a:lstStyle/>
          <a:p>
            <a:pPr>
              <a:defRPr/>
            </a:pPr>
            <a:r>
              <a:rPr lang="en-US" dirty="0" smtClean="0"/>
              <a:t>Chapter 6 </a:t>
            </a:r>
            <a:endParaRPr lang="en-US" dirty="0"/>
          </a:p>
        </p:txBody>
      </p:sp>
    </p:spTree>
    <p:extLst>
      <p:ext uri="{BB962C8B-B14F-4D97-AF65-F5344CB8AC3E}">
        <p14:creationId xmlns:p14="http://schemas.microsoft.com/office/powerpoint/2010/main" val="3860410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3219" y="228600"/>
            <a:ext cx="11605846" cy="6400800"/>
          </a:xfrm>
        </p:spPr>
        <p:txBody>
          <a:bodyPr/>
          <a:lstStyle/>
          <a:p>
            <a:pPr algn="ctr">
              <a:defRPr/>
            </a:pPr>
            <a:r>
              <a:rPr lang="en-US" dirty="0" smtClean="0"/>
              <a:t>How have the powers of Congress changed over time?</a:t>
            </a:r>
            <a:endParaRPr lang="en-US" dirty="0"/>
          </a:p>
        </p:txBody>
      </p:sp>
    </p:spTree>
    <p:extLst>
      <p:ext uri="{BB962C8B-B14F-4D97-AF65-F5344CB8AC3E}">
        <p14:creationId xmlns:p14="http://schemas.microsoft.com/office/powerpoint/2010/main" val="1298850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t>The Delegated Powers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81274570"/>
              </p:ext>
            </p:extLst>
          </p:nvPr>
        </p:nvGraphicFramePr>
        <p:xfrm>
          <a:off x="128788" y="1609858"/>
          <a:ext cx="12063212" cy="5171940"/>
        </p:xfrm>
        <a:graphic>
          <a:graphicData uri="http://schemas.openxmlformats.org/drawingml/2006/table">
            <a:tbl>
              <a:tblPr firstRow="1" bandRow="1">
                <a:tableStyleId>{5C22544A-7EE6-4342-B048-85BDC9FD1C3A}</a:tableStyleId>
              </a:tblPr>
              <a:tblGrid>
                <a:gridCol w="6031606">
                  <a:extLst>
                    <a:ext uri="{9D8B030D-6E8A-4147-A177-3AD203B41FA5}">
                      <a16:colId xmlns:a16="http://schemas.microsoft.com/office/drawing/2014/main" val="20000"/>
                    </a:ext>
                  </a:extLst>
                </a:gridCol>
                <a:gridCol w="6031606">
                  <a:extLst>
                    <a:ext uri="{9D8B030D-6E8A-4147-A177-3AD203B41FA5}">
                      <a16:colId xmlns:a16="http://schemas.microsoft.com/office/drawing/2014/main" val="20001"/>
                    </a:ext>
                  </a:extLst>
                </a:gridCol>
              </a:tblGrid>
              <a:tr h="1292985">
                <a:tc gridSpan="2">
                  <a:txBody>
                    <a:bodyPr/>
                    <a:lstStyle/>
                    <a:p>
                      <a:pPr algn="ctr"/>
                      <a:r>
                        <a:rPr lang="en-US" dirty="0" smtClean="0"/>
                        <a:t>Congress</a:t>
                      </a:r>
                      <a:r>
                        <a:rPr lang="en-US" baseline="0" dirty="0" smtClean="0"/>
                        <a:t> has only those powers delegated (granted, given) to it by the Constitution.</a:t>
                      </a:r>
                    </a:p>
                    <a:p>
                      <a:pPr algn="ctr"/>
                      <a:endParaRPr lang="en-US" baseline="0" dirty="0" smtClean="0"/>
                    </a:p>
                    <a:p>
                      <a:pPr algn="ctr"/>
                      <a:r>
                        <a:rPr lang="en-US" baseline="0" dirty="0" smtClean="0"/>
                        <a:t>Congress delegates those powers in three different ways:</a:t>
                      </a: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1292985">
                <a:tc>
                  <a:txBody>
                    <a:bodyPr/>
                    <a:lstStyle/>
                    <a:p>
                      <a:pPr algn="ctr"/>
                      <a:r>
                        <a:rPr lang="en-US" sz="2000" b="1" dirty="0" smtClean="0"/>
                        <a:t>Expressed Powers</a:t>
                      </a:r>
                      <a:endParaRPr lang="en-US" sz="2000" b="1" dirty="0"/>
                    </a:p>
                  </a:txBody>
                  <a:tcPr anchor="ctr"/>
                </a:tc>
                <a:tc>
                  <a:txBody>
                    <a:bodyPr/>
                    <a:lstStyle/>
                    <a:p>
                      <a:r>
                        <a:rPr lang="en-US" sz="1600" dirty="0" smtClean="0"/>
                        <a:t>-Actually written into the Constitution.</a:t>
                      </a:r>
                    </a:p>
                    <a:p>
                      <a:r>
                        <a:rPr lang="en-US" sz="1600" dirty="0" smtClean="0"/>
                        <a:t>-Article I,</a:t>
                      </a:r>
                      <a:r>
                        <a:rPr lang="en-US" sz="1600" baseline="0" dirty="0" smtClean="0"/>
                        <a:t> Section 8, Clauses 1-17</a:t>
                      </a:r>
                    </a:p>
                    <a:p>
                      <a:r>
                        <a:rPr lang="en-US" sz="1600" baseline="0" dirty="0" smtClean="0"/>
                        <a:t>-Example: Commerce power</a:t>
                      </a:r>
                    </a:p>
                  </a:txBody>
                  <a:tcPr/>
                </a:tc>
                <a:extLst>
                  <a:ext uri="{0D108BD9-81ED-4DB2-BD59-A6C34878D82A}">
                    <a16:rowId xmlns:a16="http://schemas.microsoft.com/office/drawing/2014/main" val="10001"/>
                  </a:ext>
                </a:extLst>
              </a:tr>
              <a:tr h="1292985">
                <a:tc>
                  <a:txBody>
                    <a:bodyPr/>
                    <a:lstStyle/>
                    <a:p>
                      <a:pPr algn="ctr"/>
                      <a:r>
                        <a:rPr lang="en-US" sz="2000" b="1" dirty="0" smtClean="0"/>
                        <a:t>Implied Powers</a:t>
                      </a:r>
                      <a:endParaRPr lang="en-US" sz="2000" b="1" dirty="0"/>
                    </a:p>
                  </a:txBody>
                  <a:tcPr anchor="ctr"/>
                </a:tc>
                <a:tc>
                  <a:txBody>
                    <a:bodyPr/>
                    <a:lstStyle/>
                    <a:p>
                      <a:r>
                        <a:rPr lang="en-US" sz="1600" dirty="0" smtClean="0"/>
                        <a:t>-Powers are not stated in the Constitution</a:t>
                      </a:r>
                      <a:r>
                        <a:rPr lang="en-US" sz="1600" baseline="0" dirty="0" smtClean="0"/>
                        <a:t> but drawn from the expressed powers. </a:t>
                      </a:r>
                    </a:p>
                    <a:p>
                      <a:r>
                        <a:rPr lang="en-US" sz="1600" baseline="0" dirty="0" smtClean="0"/>
                        <a:t>-Article 1, Section 8, Clause 18</a:t>
                      </a:r>
                    </a:p>
                    <a:p>
                      <a:r>
                        <a:rPr lang="en-US" sz="1600" baseline="0" dirty="0" smtClean="0"/>
                        <a:t>-Necessary and Proper Clause “Elastic Clause”</a:t>
                      </a:r>
                    </a:p>
                  </a:txBody>
                  <a:tcPr/>
                </a:tc>
                <a:extLst>
                  <a:ext uri="{0D108BD9-81ED-4DB2-BD59-A6C34878D82A}">
                    <a16:rowId xmlns:a16="http://schemas.microsoft.com/office/drawing/2014/main" val="10002"/>
                  </a:ext>
                </a:extLst>
              </a:tr>
              <a:tr h="1292985">
                <a:tc>
                  <a:txBody>
                    <a:bodyPr/>
                    <a:lstStyle/>
                    <a:p>
                      <a:pPr algn="ctr"/>
                      <a:r>
                        <a:rPr lang="en-US" sz="2000" b="1" dirty="0" smtClean="0"/>
                        <a:t>Inherent Powers</a:t>
                      </a:r>
                      <a:endParaRPr lang="en-US" sz="2000" b="1" dirty="0"/>
                    </a:p>
                  </a:txBody>
                  <a:tcPr anchor="ctr"/>
                </a:tc>
                <a:tc>
                  <a:txBody>
                    <a:bodyPr/>
                    <a:lstStyle/>
                    <a:p>
                      <a:r>
                        <a:rPr lang="en-US" sz="1600" dirty="0" smtClean="0"/>
                        <a:t>Powers are</a:t>
                      </a:r>
                      <a:r>
                        <a:rPr lang="en-US" sz="1600" baseline="0" dirty="0" smtClean="0"/>
                        <a:t> those that belong to all sovereign nations – for example, the power to control a nation’s border</a:t>
                      </a:r>
                      <a:endParaRPr lang="en-US"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55669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Commerce Power – Expressed power</a:t>
            </a:r>
            <a:endParaRPr lang="en-US" dirty="0"/>
          </a:p>
        </p:txBody>
      </p:sp>
      <p:sp>
        <p:nvSpPr>
          <p:cNvPr id="3" name="Content Placeholder 2"/>
          <p:cNvSpPr>
            <a:spLocks noGrp="1"/>
          </p:cNvSpPr>
          <p:nvPr>
            <p:ph idx="1"/>
          </p:nvPr>
        </p:nvSpPr>
        <p:spPr/>
        <p:txBody>
          <a:bodyPr rtlCol="0">
            <a:normAutofit fontScale="92500" lnSpcReduction="20000"/>
          </a:bodyPr>
          <a:lstStyle/>
          <a:p>
            <a:pPr>
              <a:defRPr/>
            </a:pPr>
            <a:r>
              <a:rPr lang="en-US" b="1" i="1" dirty="0"/>
              <a:t>Commerce Power</a:t>
            </a:r>
            <a:r>
              <a:rPr lang="en-US" dirty="0"/>
              <a:t> – the power of Congress to regulate interstate and foreign trade (this is as vital to the welfare of the nation as is the taxing power</a:t>
            </a:r>
            <a:r>
              <a:rPr lang="en-US" dirty="0" smtClean="0"/>
              <a:t>)</a:t>
            </a:r>
          </a:p>
          <a:p>
            <a:pPr marL="0" indent="0">
              <a:buNone/>
              <a:defRPr/>
            </a:pPr>
            <a:endParaRPr lang="en-US" dirty="0"/>
          </a:p>
          <a:p>
            <a:pPr>
              <a:defRPr/>
            </a:pPr>
            <a:r>
              <a:rPr lang="en-US" u="sng" dirty="0"/>
              <a:t>Limits on the use of the Commerce Power (4)</a:t>
            </a:r>
            <a:endParaRPr lang="en-US" dirty="0"/>
          </a:p>
          <a:p>
            <a:pPr>
              <a:defRPr/>
            </a:pPr>
            <a:r>
              <a:rPr lang="en-US" dirty="0"/>
              <a:t>Cannot tax exports</a:t>
            </a:r>
          </a:p>
          <a:p>
            <a:pPr>
              <a:defRPr/>
            </a:pPr>
            <a:r>
              <a:rPr lang="en-US" dirty="0"/>
              <a:t>Cannot favor the ports of one State over those of any other in the regulation of trade</a:t>
            </a:r>
          </a:p>
          <a:p>
            <a:pPr>
              <a:defRPr/>
            </a:pPr>
            <a:r>
              <a:rPr lang="en-US" dirty="0"/>
              <a:t>Cannot require that “Vessels bound to, or from, one State be obliged to enter, clear or pay Duties in another”</a:t>
            </a:r>
          </a:p>
          <a:p>
            <a:pPr>
              <a:defRPr/>
            </a:pPr>
            <a:r>
              <a:rPr lang="en-US" dirty="0"/>
              <a:t>Could not interfere with slave trade</a:t>
            </a:r>
          </a:p>
          <a:p>
            <a:pPr>
              <a:defRPr/>
            </a:pPr>
            <a:r>
              <a:rPr lang="en-US" dirty="0"/>
              <a:t>This limit has been dead for almost two centuries</a:t>
            </a:r>
          </a:p>
          <a:p>
            <a:pP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11792675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Power to Tax – Expressed Power</a:t>
            </a:r>
            <a:endParaRPr lang="en-US" dirty="0"/>
          </a:p>
        </p:txBody>
      </p:sp>
      <p:sp>
        <p:nvSpPr>
          <p:cNvPr id="3" name="Content Placeholder 2"/>
          <p:cNvSpPr>
            <a:spLocks noGrp="1"/>
          </p:cNvSpPr>
          <p:nvPr>
            <p:ph idx="1"/>
          </p:nvPr>
        </p:nvSpPr>
        <p:spPr>
          <a:xfrm>
            <a:off x="695459" y="1600200"/>
            <a:ext cx="9515341" cy="5257800"/>
          </a:xfrm>
        </p:spPr>
        <p:txBody>
          <a:bodyPr rtlCol="0">
            <a:normAutofit fontScale="85000" lnSpcReduction="20000"/>
          </a:bodyPr>
          <a:lstStyle/>
          <a:p>
            <a:pPr>
              <a:defRPr/>
            </a:pPr>
            <a:r>
              <a:rPr lang="en-US" b="1" i="1" dirty="0"/>
              <a:t>Taxes</a:t>
            </a:r>
            <a:r>
              <a:rPr lang="en-US" dirty="0"/>
              <a:t> – Charge levied by the government on persons or property to raise money to meet public needs</a:t>
            </a:r>
            <a:r>
              <a:rPr lang="en-US" dirty="0" smtClean="0"/>
              <a:t>.</a:t>
            </a:r>
          </a:p>
          <a:p>
            <a:pPr>
              <a:defRPr/>
            </a:pPr>
            <a:endParaRPr lang="en-US" dirty="0"/>
          </a:p>
          <a:p>
            <a:pPr>
              <a:defRPr/>
            </a:pPr>
            <a:r>
              <a:rPr lang="en-US" u="sng" dirty="0"/>
              <a:t>Limits on the Taxing Power (4)</a:t>
            </a:r>
            <a:endParaRPr lang="en-US" dirty="0"/>
          </a:p>
          <a:p>
            <a:pPr>
              <a:defRPr/>
            </a:pPr>
            <a:r>
              <a:rPr lang="en-US" dirty="0"/>
              <a:t>Congress may tax only for public purposes, not for private benefit</a:t>
            </a:r>
          </a:p>
          <a:p>
            <a:pPr>
              <a:defRPr/>
            </a:pPr>
            <a:r>
              <a:rPr lang="en-US" dirty="0"/>
              <a:t>Congress may not tax exports</a:t>
            </a:r>
          </a:p>
          <a:p>
            <a:pPr>
              <a:defRPr/>
            </a:pPr>
            <a:r>
              <a:rPr lang="en-US" dirty="0"/>
              <a:t>Direct taxes must be apportioned among the States, according to their populations</a:t>
            </a:r>
          </a:p>
          <a:p>
            <a:pPr>
              <a:defRPr/>
            </a:pPr>
            <a:r>
              <a:rPr lang="en-US" b="1" dirty="0"/>
              <a:t>Direct tax</a:t>
            </a:r>
            <a:r>
              <a:rPr lang="en-US" dirty="0"/>
              <a:t> – one that must be paid directly to the government by the person on whom it is imposed (a tax on ownership of land or buildings)</a:t>
            </a:r>
          </a:p>
          <a:p>
            <a:pPr lvl="1">
              <a:defRPr/>
            </a:pPr>
            <a:r>
              <a:rPr lang="en-US" dirty="0"/>
              <a:t>Income tax is a direct tax, but it may be laid without regard to </a:t>
            </a:r>
            <a:r>
              <a:rPr lang="en-US" dirty="0" smtClean="0"/>
              <a:t>population</a:t>
            </a:r>
          </a:p>
          <a:p>
            <a:pPr>
              <a:defRPr/>
            </a:pPr>
            <a:r>
              <a:rPr lang="en-US" b="1" dirty="0" smtClean="0"/>
              <a:t>Indirect </a:t>
            </a:r>
            <a:r>
              <a:rPr lang="en-US" b="1" dirty="0"/>
              <a:t>tax </a:t>
            </a:r>
            <a:r>
              <a:rPr lang="en-US" dirty="0"/>
              <a:t>– one first paid by one person and then passed on to another, tax then is indirectly paid by the second </a:t>
            </a:r>
            <a:r>
              <a:rPr lang="en-US" dirty="0" smtClean="0"/>
              <a:t>person</a:t>
            </a:r>
            <a:endParaRPr lang="en-US" dirty="0"/>
          </a:p>
          <a:p>
            <a:pPr lvl="1">
              <a:defRPr/>
            </a:pPr>
            <a:r>
              <a:rPr lang="en-US" dirty="0"/>
              <a:t>Indirect taxes levied by the Federal Government must be levied at the same rate in every part of the country (Examples: taxes on gasoline, alcoholic beverages, tobacco products)</a:t>
            </a:r>
          </a:p>
          <a:p>
            <a:pP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36452640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Borrowing Power – Expressed power</a:t>
            </a:r>
            <a:endParaRPr lang="en-US" dirty="0"/>
          </a:p>
        </p:txBody>
      </p:sp>
      <p:sp>
        <p:nvSpPr>
          <p:cNvPr id="3" name="Content Placeholder 2"/>
          <p:cNvSpPr>
            <a:spLocks noGrp="1"/>
          </p:cNvSpPr>
          <p:nvPr>
            <p:ph idx="1"/>
          </p:nvPr>
        </p:nvSpPr>
        <p:spPr>
          <a:xfrm>
            <a:off x="347730" y="1825625"/>
            <a:ext cx="11006070" cy="4351338"/>
          </a:xfrm>
        </p:spPr>
        <p:txBody>
          <a:bodyPr rtlCol="0">
            <a:normAutofit fontScale="92500" lnSpcReduction="10000"/>
          </a:bodyPr>
          <a:lstStyle/>
          <a:p>
            <a:pPr>
              <a:defRPr/>
            </a:pPr>
            <a:r>
              <a:rPr lang="en-US" b="1" i="1" dirty="0"/>
              <a:t>The Borrowing Power</a:t>
            </a:r>
            <a:r>
              <a:rPr lang="en-US" dirty="0"/>
              <a:t> – there are no constitutional limits on the amount of money that Congress may borrow, and no restriction on the purposes for which the borrowing can be </a:t>
            </a:r>
            <a:r>
              <a:rPr lang="en-US" dirty="0" smtClean="0"/>
              <a:t>done</a:t>
            </a:r>
          </a:p>
          <a:p>
            <a:pPr>
              <a:defRPr/>
            </a:pPr>
            <a:endParaRPr lang="en-US" dirty="0"/>
          </a:p>
          <a:p>
            <a:pPr>
              <a:defRPr/>
            </a:pPr>
            <a:r>
              <a:rPr lang="en-US" b="1" dirty="0"/>
              <a:t>Deficit financing</a:t>
            </a:r>
            <a:r>
              <a:rPr lang="en-US" dirty="0"/>
              <a:t> – the government has practiced this for decades. The government takes in more than it does each year and borrows to make up the </a:t>
            </a:r>
            <a:r>
              <a:rPr lang="en-US" dirty="0" smtClean="0"/>
              <a:t>difference</a:t>
            </a:r>
          </a:p>
          <a:p>
            <a:pPr>
              <a:defRPr/>
            </a:pPr>
            <a:endParaRPr lang="en-US" dirty="0"/>
          </a:p>
          <a:p>
            <a:pPr>
              <a:defRPr/>
            </a:pPr>
            <a:r>
              <a:rPr lang="en-US" b="1" dirty="0"/>
              <a:t>Public Debt</a:t>
            </a:r>
            <a:r>
              <a:rPr lang="en-US" dirty="0"/>
              <a:t> – all the money borrowed by the government over the years and not yet repaid, plus the accumulated interest on the money  </a:t>
            </a:r>
            <a:r>
              <a:rPr lang="en-US" u="sng" dirty="0"/>
              <a:t>www.brillig.com/debt_clock/</a:t>
            </a:r>
            <a:endParaRPr lang="en-US" dirty="0"/>
          </a:p>
        </p:txBody>
      </p:sp>
    </p:spTree>
    <p:extLst>
      <p:ext uri="{BB962C8B-B14F-4D97-AF65-F5344CB8AC3E}">
        <p14:creationId xmlns:p14="http://schemas.microsoft.com/office/powerpoint/2010/main" val="3692643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Placeholder 5"/>
          <p:cNvSpPr>
            <a:spLocks noGrp="1"/>
          </p:cNvSpPr>
          <p:nvPr>
            <p:ph type="body" idx="1"/>
          </p:nvPr>
        </p:nvSpPr>
        <p:spPr>
          <a:xfrm>
            <a:off x="1905000" y="152400"/>
            <a:ext cx="4040188" cy="609600"/>
          </a:xfrm>
        </p:spPr>
        <p:txBody>
          <a:bodyPr/>
          <a:lstStyle/>
          <a:p>
            <a:pPr eaLnBrk="1" hangingPunct="1"/>
            <a:r>
              <a:rPr lang="en-US" b="1" smtClean="0"/>
              <a:t>The Bankruptcy Power</a:t>
            </a:r>
          </a:p>
        </p:txBody>
      </p:sp>
      <p:sp>
        <p:nvSpPr>
          <p:cNvPr id="40963" name="Text Placeholder 6"/>
          <p:cNvSpPr>
            <a:spLocks noGrp="1"/>
          </p:cNvSpPr>
          <p:nvPr>
            <p:ph type="body" sz="quarter" idx="3"/>
          </p:nvPr>
        </p:nvSpPr>
        <p:spPr>
          <a:xfrm>
            <a:off x="6172201" y="152400"/>
            <a:ext cx="4041775" cy="609600"/>
          </a:xfrm>
        </p:spPr>
        <p:txBody>
          <a:bodyPr/>
          <a:lstStyle/>
          <a:p>
            <a:pPr eaLnBrk="1" hangingPunct="1"/>
            <a:r>
              <a:rPr lang="en-US" b="1" smtClean="0"/>
              <a:t>The Currency Power</a:t>
            </a:r>
          </a:p>
        </p:txBody>
      </p:sp>
      <p:sp>
        <p:nvSpPr>
          <p:cNvPr id="8" name="Content Placeholder 7"/>
          <p:cNvSpPr>
            <a:spLocks noGrp="1"/>
          </p:cNvSpPr>
          <p:nvPr>
            <p:ph sz="quarter" idx="4294967295"/>
          </p:nvPr>
        </p:nvSpPr>
        <p:spPr>
          <a:xfrm>
            <a:off x="489397" y="1066801"/>
            <a:ext cx="5533579" cy="5059363"/>
          </a:xfrm>
          <a:prstGeom prst="rect">
            <a:avLst/>
          </a:prstGeom>
        </p:spPr>
        <p:txBody>
          <a:bodyPr rtlCol="0">
            <a:normAutofit fontScale="92500" lnSpcReduction="10000"/>
          </a:bodyPr>
          <a:lstStyle/>
          <a:p>
            <a:pPr>
              <a:defRPr/>
            </a:pPr>
            <a:r>
              <a:rPr lang="en-US" b="1" i="1" dirty="0"/>
              <a:t>Bankruptcy Power </a:t>
            </a:r>
            <a:r>
              <a:rPr lang="en-US" b="1" dirty="0"/>
              <a:t>–</a:t>
            </a:r>
            <a:r>
              <a:rPr lang="en-US" dirty="0"/>
              <a:t>gives Congress the power to establish uniform laws on the subject of bankruptcies throughout the United States</a:t>
            </a:r>
            <a:r>
              <a:rPr lang="en-US" dirty="0" smtClean="0"/>
              <a:t>.</a:t>
            </a:r>
          </a:p>
          <a:p>
            <a:pPr>
              <a:defRPr/>
            </a:pPr>
            <a:endParaRPr lang="en-US" dirty="0"/>
          </a:p>
          <a:p>
            <a:pPr>
              <a:defRPr/>
            </a:pPr>
            <a:r>
              <a:rPr lang="en-US" b="1" dirty="0"/>
              <a:t>Bankruptcy</a:t>
            </a:r>
            <a:r>
              <a:rPr lang="en-US" dirty="0"/>
              <a:t> – legal proceedings in which the bankrupt’s </a:t>
            </a:r>
            <a:r>
              <a:rPr lang="en-US" dirty="0" smtClean="0"/>
              <a:t>assets </a:t>
            </a:r>
            <a:r>
              <a:rPr lang="en-US" dirty="0"/>
              <a:t>– however much or little they may be – are distributed among those whom a debt is </a:t>
            </a:r>
            <a:r>
              <a:rPr lang="en-US" dirty="0" smtClean="0"/>
              <a:t>owed</a:t>
            </a:r>
          </a:p>
          <a:p>
            <a:pPr>
              <a:defRPr/>
            </a:pPr>
            <a:endParaRPr lang="en-US" dirty="0"/>
          </a:p>
          <a:p>
            <a:pPr>
              <a:defRPr/>
            </a:pPr>
            <a:r>
              <a:rPr lang="en-US" dirty="0"/>
              <a:t>The States and the National Government have concurrent power to regulate bankruptcy</a:t>
            </a:r>
          </a:p>
        </p:txBody>
      </p:sp>
      <p:sp>
        <p:nvSpPr>
          <p:cNvPr id="9" name="Content Placeholder 8"/>
          <p:cNvSpPr>
            <a:spLocks noGrp="1"/>
          </p:cNvSpPr>
          <p:nvPr>
            <p:ph sz="quarter" idx="4294967295"/>
          </p:nvPr>
        </p:nvSpPr>
        <p:spPr>
          <a:xfrm>
            <a:off x="6196014" y="1066801"/>
            <a:ext cx="5626792" cy="5059363"/>
          </a:xfrm>
          <a:prstGeom prst="rect">
            <a:avLst/>
          </a:prstGeom>
        </p:spPr>
        <p:txBody>
          <a:bodyPr rtlCol="0">
            <a:normAutofit fontScale="92500" lnSpcReduction="10000"/>
          </a:bodyPr>
          <a:lstStyle/>
          <a:p>
            <a:pPr>
              <a:defRPr/>
            </a:pPr>
            <a:r>
              <a:rPr lang="en-US" b="1" i="1" dirty="0"/>
              <a:t>Currency Power</a:t>
            </a:r>
            <a:r>
              <a:rPr lang="en-US" dirty="0"/>
              <a:t> – gives Congress the power to coin money and regulate the value</a:t>
            </a:r>
            <a:r>
              <a:rPr lang="en-US" dirty="0" smtClean="0"/>
              <a:t>.</a:t>
            </a:r>
          </a:p>
          <a:p>
            <a:pPr marL="0" indent="0">
              <a:buNone/>
              <a:defRPr/>
            </a:pPr>
            <a:endParaRPr lang="en-US" dirty="0"/>
          </a:p>
          <a:p>
            <a:pPr>
              <a:defRPr/>
            </a:pPr>
            <a:r>
              <a:rPr lang="en-US" dirty="0"/>
              <a:t>The Bank of the United States (1791) – was given the power to issue bank notes, or paper </a:t>
            </a:r>
            <a:r>
              <a:rPr lang="en-US" dirty="0" smtClean="0"/>
              <a:t>money</a:t>
            </a:r>
          </a:p>
          <a:p>
            <a:pPr marL="0" indent="0">
              <a:buNone/>
              <a:defRPr/>
            </a:pPr>
            <a:endParaRPr lang="en-US" dirty="0"/>
          </a:p>
          <a:p>
            <a:pPr>
              <a:defRPr/>
            </a:pPr>
            <a:r>
              <a:rPr lang="en-US" b="1" dirty="0"/>
              <a:t>Legal tender </a:t>
            </a:r>
            <a:r>
              <a:rPr lang="en-US" dirty="0"/>
              <a:t>– any kind of money that a creditor must by law accept in payments of debt. Congress did not create a national paper currency and make it legal tender until 1861</a:t>
            </a:r>
          </a:p>
          <a:p>
            <a:pP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42477426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a:t>Congress and Foreign Policy</a:t>
            </a:r>
          </a:p>
        </p:txBody>
      </p:sp>
      <p:sp>
        <p:nvSpPr>
          <p:cNvPr id="44035" name="Content Placeholder 2"/>
          <p:cNvSpPr>
            <a:spLocks noGrp="1"/>
          </p:cNvSpPr>
          <p:nvPr>
            <p:ph idx="1"/>
          </p:nvPr>
        </p:nvSpPr>
        <p:spPr/>
        <p:txBody>
          <a:bodyPr/>
          <a:lstStyle/>
          <a:p>
            <a:pPr eaLnBrk="1" hangingPunct="1"/>
            <a:r>
              <a:rPr lang="en-US" b="1" i="1" dirty="0" smtClean="0"/>
              <a:t>Foreign Relations Power</a:t>
            </a:r>
            <a:r>
              <a:rPr lang="en-US" b="1" i="1" u="sng" dirty="0" smtClean="0"/>
              <a:t> </a:t>
            </a:r>
            <a:endParaRPr lang="en-US" dirty="0" smtClean="0"/>
          </a:p>
          <a:p>
            <a:pPr eaLnBrk="1" hangingPunct="1"/>
            <a:r>
              <a:rPr lang="en-US" dirty="0" smtClean="0"/>
              <a:t>Congress shares power in this field with the President, who is primarily responsible for the conduct of our relations with other nations</a:t>
            </a:r>
          </a:p>
          <a:p>
            <a:pPr eaLnBrk="1" hangingPunct="1"/>
            <a:r>
              <a:rPr lang="en-US" dirty="0" smtClean="0"/>
              <a:t>Congress has he power to approve treaties, declare war, to create and maintain an army and navy, to make rules governing land and naval forces, and to regulate foreign commerce</a:t>
            </a:r>
          </a:p>
        </p:txBody>
      </p:sp>
    </p:spTree>
    <p:extLst>
      <p:ext uri="{BB962C8B-B14F-4D97-AF65-F5344CB8AC3E}">
        <p14:creationId xmlns:p14="http://schemas.microsoft.com/office/powerpoint/2010/main" val="24231898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War Powers</a:t>
            </a:r>
            <a:endParaRPr lang="en-US" dirty="0"/>
          </a:p>
        </p:txBody>
      </p:sp>
      <p:sp>
        <p:nvSpPr>
          <p:cNvPr id="3" name="Content Placeholder 2"/>
          <p:cNvSpPr>
            <a:spLocks noGrp="1"/>
          </p:cNvSpPr>
          <p:nvPr>
            <p:ph idx="1"/>
          </p:nvPr>
        </p:nvSpPr>
        <p:spPr/>
        <p:txBody>
          <a:bodyPr rtlCol="0">
            <a:normAutofit fontScale="92500" lnSpcReduction="20000"/>
          </a:bodyPr>
          <a:lstStyle/>
          <a:p>
            <a:pPr>
              <a:defRPr/>
            </a:pPr>
            <a:r>
              <a:rPr lang="en-US" b="1" i="1" dirty="0"/>
              <a:t>War Powers </a:t>
            </a:r>
            <a:r>
              <a:rPr lang="en-US" dirty="0"/>
              <a:t>– eight of the expressed powers given to Congress in Article I, Section 8 deal with war and national defense. Congress also shares this power with the chief executive. The Constitution makes the President the commander-in-chief of the nation’s armed forces, and, as such, the President dominates the field.</a:t>
            </a:r>
          </a:p>
          <a:p>
            <a:pPr>
              <a:defRPr/>
            </a:pPr>
            <a:r>
              <a:rPr lang="en-US" b="1" dirty="0">
                <a:solidFill>
                  <a:srgbClr val="FF0000"/>
                </a:solidFill>
              </a:rPr>
              <a:t>Only Congress may declare war</a:t>
            </a:r>
          </a:p>
          <a:p>
            <a:pPr>
              <a:defRPr/>
            </a:pPr>
            <a:r>
              <a:rPr lang="en-US" dirty="0"/>
              <a:t>Has the power to raise and support armies, to provide and maintain a navy, and to make rules pertaining to the governing of land and naval forces</a:t>
            </a:r>
          </a:p>
          <a:p>
            <a:pPr>
              <a:defRPr/>
            </a:pPr>
            <a:r>
              <a:rPr lang="en-US" dirty="0"/>
              <a:t>Congress also has the power to provide for “calling forth the militia” and for organizing, arming, and discipline of it.</a:t>
            </a:r>
          </a:p>
          <a:p>
            <a:pPr>
              <a:defRPr/>
            </a:pPr>
            <a:r>
              <a:rPr lang="en-US" dirty="0"/>
              <a:t>Congress has the power to grant letters of marquee and reprisal and to make rules concerning captures on land and water</a:t>
            </a:r>
          </a:p>
        </p:txBody>
      </p:sp>
    </p:spTree>
    <p:extLst>
      <p:ext uri="{BB962C8B-B14F-4D97-AF65-F5344CB8AC3E}">
        <p14:creationId xmlns:p14="http://schemas.microsoft.com/office/powerpoint/2010/main" val="31188498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Domestic Powers</a:t>
            </a:r>
            <a:endParaRPr lang="en-US" dirty="0"/>
          </a:p>
        </p:txBody>
      </p:sp>
      <p:sp>
        <p:nvSpPr>
          <p:cNvPr id="46083" name="Text Placeholder 2"/>
          <p:cNvSpPr>
            <a:spLocks noGrp="1"/>
          </p:cNvSpPr>
          <p:nvPr>
            <p:ph type="body" idx="1"/>
          </p:nvPr>
        </p:nvSpPr>
        <p:spPr>
          <a:xfrm>
            <a:off x="839788" y="1681163"/>
            <a:ext cx="5157787" cy="379457"/>
          </a:xfrm>
        </p:spPr>
        <p:txBody>
          <a:bodyPr>
            <a:noAutofit/>
          </a:bodyPr>
          <a:lstStyle/>
          <a:p>
            <a:pPr eaLnBrk="1" hangingPunct="1"/>
            <a:r>
              <a:rPr lang="en-US" b="1" dirty="0" smtClean="0"/>
              <a:t>Copyrights and Patents</a:t>
            </a:r>
          </a:p>
        </p:txBody>
      </p:sp>
      <p:sp>
        <p:nvSpPr>
          <p:cNvPr id="46084" name="Text Placeholder 3"/>
          <p:cNvSpPr>
            <a:spLocks noGrp="1"/>
          </p:cNvSpPr>
          <p:nvPr>
            <p:ph type="body" sz="quarter" idx="3"/>
          </p:nvPr>
        </p:nvSpPr>
        <p:spPr>
          <a:xfrm>
            <a:off x="6172200" y="1681163"/>
            <a:ext cx="5183188" cy="379457"/>
          </a:xfrm>
        </p:spPr>
        <p:txBody>
          <a:bodyPr>
            <a:noAutofit/>
          </a:bodyPr>
          <a:lstStyle/>
          <a:p>
            <a:pPr eaLnBrk="1" hangingPunct="1"/>
            <a:r>
              <a:rPr lang="en-US" b="1" dirty="0" smtClean="0"/>
              <a:t>The Postal Powers</a:t>
            </a:r>
          </a:p>
        </p:txBody>
      </p:sp>
      <p:sp>
        <p:nvSpPr>
          <p:cNvPr id="46085" name="Content Placeholder 4"/>
          <p:cNvSpPr>
            <a:spLocks noGrp="1"/>
          </p:cNvSpPr>
          <p:nvPr>
            <p:ph sz="quarter" idx="4294967295"/>
          </p:nvPr>
        </p:nvSpPr>
        <p:spPr>
          <a:xfrm>
            <a:off x="450761" y="2212975"/>
            <a:ext cx="5572215" cy="3913188"/>
          </a:xfrm>
          <a:prstGeom prst="rect">
            <a:avLst/>
          </a:prstGeom>
        </p:spPr>
        <p:txBody>
          <a:bodyPr/>
          <a:lstStyle/>
          <a:p>
            <a:pPr eaLnBrk="1" hangingPunct="1"/>
            <a:r>
              <a:rPr lang="en-US" sz="1800" b="1" i="1" dirty="0"/>
              <a:t>Copyrights and Patents</a:t>
            </a:r>
            <a:r>
              <a:rPr lang="en-US" sz="1800" i="1" u="sng" dirty="0"/>
              <a:t> </a:t>
            </a:r>
            <a:r>
              <a:rPr lang="en-US" sz="1800" dirty="0"/>
              <a:t>– gives Congress the power to promote the progress of Science and useful Arts, by securing for limited Times to Authors and Inventors the exclusive Rights to their respective Writings and </a:t>
            </a:r>
            <a:r>
              <a:rPr lang="en-US" sz="1800" dirty="0" smtClean="0"/>
              <a:t>Discoveries</a:t>
            </a:r>
            <a:endParaRPr lang="en-US" sz="1800" dirty="0"/>
          </a:p>
          <a:p>
            <a:pPr eaLnBrk="1" hangingPunct="1"/>
            <a:r>
              <a:rPr lang="en-US" sz="1800" dirty="0"/>
              <a:t>A </a:t>
            </a:r>
            <a:r>
              <a:rPr lang="en-US" sz="1800" b="1" dirty="0">
                <a:solidFill>
                  <a:srgbClr val="FF0000"/>
                </a:solidFill>
              </a:rPr>
              <a:t>Copyright</a:t>
            </a:r>
            <a:r>
              <a:rPr lang="en-US" sz="1800" dirty="0"/>
              <a:t> is the exclusive right of an author to reproduce, publish, and sell his/her creative </a:t>
            </a:r>
            <a:r>
              <a:rPr lang="en-US" sz="1800" dirty="0" smtClean="0"/>
              <a:t>work</a:t>
            </a:r>
            <a:endParaRPr lang="en-US" sz="1800" dirty="0"/>
          </a:p>
          <a:p>
            <a:pPr eaLnBrk="1" hangingPunct="1"/>
            <a:r>
              <a:rPr lang="en-US" sz="1800" dirty="0"/>
              <a:t>A </a:t>
            </a:r>
            <a:r>
              <a:rPr lang="en-US" sz="1800" b="1" dirty="0">
                <a:solidFill>
                  <a:srgbClr val="FF0000"/>
                </a:solidFill>
              </a:rPr>
              <a:t>patent</a:t>
            </a:r>
            <a:r>
              <a:rPr lang="en-US" sz="1800" dirty="0"/>
              <a:t> grants a person the sole right to manufacture, use, or sell “any new and useful art, machine, manufacture, or composition of matter, or any new and useful improvement thereof</a:t>
            </a:r>
            <a:r>
              <a:rPr lang="en-US" sz="1800" dirty="0" smtClean="0"/>
              <a:t>”</a:t>
            </a:r>
            <a:endParaRPr lang="en-US" sz="1800" dirty="0"/>
          </a:p>
          <a:p>
            <a:pPr eaLnBrk="1" hangingPunct="1"/>
            <a:r>
              <a:rPr lang="en-US" sz="1800" dirty="0"/>
              <a:t>A patent is good for up to twenty year</a:t>
            </a:r>
          </a:p>
        </p:txBody>
      </p:sp>
      <p:sp>
        <p:nvSpPr>
          <p:cNvPr id="46086" name="Content Placeholder 5"/>
          <p:cNvSpPr>
            <a:spLocks noGrp="1"/>
          </p:cNvSpPr>
          <p:nvPr>
            <p:ph sz="quarter" idx="4294967295"/>
          </p:nvPr>
        </p:nvSpPr>
        <p:spPr>
          <a:xfrm>
            <a:off x="6196014" y="2212975"/>
            <a:ext cx="5742701" cy="3913188"/>
          </a:xfrm>
          <a:prstGeom prst="rect">
            <a:avLst/>
          </a:prstGeom>
        </p:spPr>
        <p:txBody>
          <a:bodyPr/>
          <a:lstStyle/>
          <a:p>
            <a:pPr eaLnBrk="1" hangingPunct="1"/>
            <a:r>
              <a:rPr lang="en-US" sz="1800" dirty="0"/>
              <a:t>Give Congress the power to establish Post Offices and post Roads. Post roads are all postal routes, including railroads, airways, and waters within the United States, during the time that mail is being carried on them.</a:t>
            </a:r>
          </a:p>
        </p:txBody>
      </p:sp>
    </p:spTree>
    <p:extLst>
      <p:ext uri="{BB962C8B-B14F-4D97-AF65-F5344CB8AC3E}">
        <p14:creationId xmlns:p14="http://schemas.microsoft.com/office/powerpoint/2010/main" val="1491951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Bicameral Congress</a:t>
            </a:r>
            <a:endParaRPr lang="en-US" dirty="0"/>
          </a:p>
        </p:txBody>
      </p:sp>
      <p:sp>
        <p:nvSpPr>
          <p:cNvPr id="7171" name="Content Placeholder 3"/>
          <p:cNvSpPr>
            <a:spLocks noGrp="1"/>
          </p:cNvSpPr>
          <p:nvPr>
            <p:ph sz="quarter" idx="4294967295"/>
          </p:nvPr>
        </p:nvSpPr>
        <p:spPr>
          <a:xfrm>
            <a:off x="1752600" y="1600200"/>
            <a:ext cx="8763000" cy="1524000"/>
          </a:xfrm>
          <a:prstGeom prst="rect">
            <a:avLst/>
          </a:prstGeom>
        </p:spPr>
        <p:txBody>
          <a:bodyPr anchor="ctr"/>
          <a:lstStyle/>
          <a:p>
            <a:pPr eaLnBrk="1" hangingPunct="1"/>
            <a:r>
              <a:rPr lang="en-US" dirty="0" smtClean="0"/>
              <a:t>The Constitution establishes a </a:t>
            </a:r>
            <a:r>
              <a:rPr lang="en-US" b="1" dirty="0" smtClean="0"/>
              <a:t>bicameral</a:t>
            </a:r>
            <a:r>
              <a:rPr lang="en-US" dirty="0" smtClean="0"/>
              <a:t> legislature – that is, a legislature made up of two houses.</a:t>
            </a:r>
          </a:p>
        </p:txBody>
      </p:sp>
      <p:pic>
        <p:nvPicPr>
          <p:cNvPr id="7172" name="Picture 2"/>
          <p:cNvPicPr>
            <a:picLocks noChangeAspect="1" noChangeArrowheads="1"/>
          </p:cNvPicPr>
          <p:nvPr/>
        </p:nvPicPr>
        <p:blipFill>
          <a:blip r:embed="rId2" cstate="print"/>
          <a:srcRect/>
          <a:stretch>
            <a:fillRect/>
          </a:stretch>
        </p:blipFill>
        <p:spPr bwMode="auto">
          <a:xfrm>
            <a:off x="1546538" y="3124200"/>
            <a:ext cx="8763000" cy="3276600"/>
          </a:xfrm>
          <a:prstGeom prst="rect">
            <a:avLst/>
          </a:prstGeom>
          <a:noFill/>
          <a:ln w="9525">
            <a:noFill/>
            <a:miter lim="800000"/>
            <a:headEnd/>
            <a:tailEnd/>
          </a:ln>
        </p:spPr>
      </p:pic>
    </p:spTree>
    <p:extLst>
      <p:ext uri="{BB962C8B-B14F-4D97-AF65-F5344CB8AC3E}">
        <p14:creationId xmlns:p14="http://schemas.microsoft.com/office/powerpoint/2010/main" val="424779957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0"/>
            <a:ext cx="8686800" cy="1600200"/>
          </a:xfrm>
        </p:spPr>
        <p:txBody>
          <a:bodyPr/>
          <a:lstStyle/>
          <a:p>
            <a:pPr>
              <a:defRPr/>
            </a:pPr>
            <a:r>
              <a:rPr lang="en-US" dirty="0" smtClean="0"/>
              <a:t>Territories and Other Areas</a:t>
            </a:r>
            <a:endParaRPr lang="en-US" dirty="0"/>
          </a:p>
        </p:txBody>
      </p:sp>
      <p:sp>
        <p:nvSpPr>
          <p:cNvPr id="3" name="Content Placeholder 2"/>
          <p:cNvSpPr>
            <a:spLocks noGrp="1"/>
          </p:cNvSpPr>
          <p:nvPr>
            <p:ph idx="1"/>
          </p:nvPr>
        </p:nvSpPr>
        <p:spPr/>
        <p:txBody>
          <a:bodyPr rtlCol="0">
            <a:normAutofit/>
          </a:bodyPr>
          <a:lstStyle/>
          <a:p>
            <a:pPr>
              <a:defRPr/>
            </a:pPr>
            <a:r>
              <a:rPr lang="en-US" b="1" i="1" dirty="0"/>
              <a:t>Power Over Territories and Other Areas –</a:t>
            </a:r>
            <a:r>
              <a:rPr lang="en-US" dirty="0"/>
              <a:t> gives Congress the power to acquire, manage, and dispose of various federal areas. That power relates to the District of Columbia and the several territories including Puerto Rico, Guam, and the US Virgin Islands. It also covers hundreds of military and naval installations, arsenals, dockyards, post offices, prisons, parks, and forest preserves</a:t>
            </a:r>
            <a:r>
              <a:rPr lang="en-US" dirty="0" smtClean="0"/>
              <a:t>.</a:t>
            </a:r>
            <a:endParaRPr lang="en-US" dirty="0"/>
          </a:p>
          <a:p>
            <a:pPr>
              <a:defRPr/>
            </a:pPr>
            <a:r>
              <a:rPr lang="en-US" dirty="0"/>
              <a:t>The Federal Government may acquire property by purchase or gift</a:t>
            </a:r>
            <a:r>
              <a:rPr lang="en-US" dirty="0" smtClean="0"/>
              <a:t>.</a:t>
            </a:r>
            <a:endParaRPr lang="en-US" dirty="0"/>
          </a:p>
          <a:p>
            <a:pPr>
              <a:defRPr/>
            </a:pPr>
            <a:r>
              <a:rPr lang="en-US" dirty="0"/>
              <a:t>It may also acquire land through </a:t>
            </a:r>
            <a:r>
              <a:rPr lang="en-US" b="1" dirty="0"/>
              <a:t>eminent domain</a:t>
            </a:r>
            <a:r>
              <a:rPr lang="en-US" dirty="0"/>
              <a:t>, the inherent power to take private property for public use</a:t>
            </a:r>
          </a:p>
        </p:txBody>
      </p:sp>
    </p:spTree>
    <p:extLst>
      <p:ext uri="{BB962C8B-B14F-4D97-AF65-F5344CB8AC3E}">
        <p14:creationId xmlns:p14="http://schemas.microsoft.com/office/powerpoint/2010/main" val="33456492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Weights and Measures</a:t>
            </a:r>
            <a:endParaRPr lang="en-US" dirty="0"/>
          </a:p>
        </p:txBody>
      </p:sp>
      <p:sp>
        <p:nvSpPr>
          <p:cNvPr id="48131" name="Content Placeholder 2"/>
          <p:cNvSpPr>
            <a:spLocks noGrp="1"/>
          </p:cNvSpPr>
          <p:nvPr>
            <p:ph idx="1"/>
          </p:nvPr>
        </p:nvSpPr>
        <p:spPr/>
        <p:txBody>
          <a:bodyPr/>
          <a:lstStyle/>
          <a:p>
            <a:pPr eaLnBrk="1" hangingPunct="1"/>
            <a:r>
              <a:rPr lang="en-US" b="1" i="1" smtClean="0"/>
              <a:t>Weights and Measures</a:t>
            </a:r>
            <a:r>
              <a:rPr lang="en-US" smtClean="0"/>
              <a:t> – give Congress the power to “fix the Standard of Weights and Measures” throughout the United States.</a:t>
            </a:r>
          </a:p>
          <a:p>
            <a:pPr eaLnBrk="1" hangingPunct="1"/>
            <a:r>
              <a:rPr lang="en-US" smtClean="0"/>
              <a:t>English system of pound, ounce, mile, foot, gallon, quart, etc…</a:t>
            </a:r>
          </a:p>
        </p:txBody>
      </p:sp>
      <p:pic>
        <p:nvPicPr>
          <p:cNvPr id="48132" name="Picture 2" descr="C:\Users\Elliottst\AppData\Local\Microsoft\Windows\Temporary Internet Files\Content.IE5\6TA8D1S4\MC900324808[1].wmf"/>
          <p:cNvPicPr>
            <a:picLocks noChangeAspect="1" noChangeArrowheads="1"/>
          </p:cNvPicPr>
          <p:nvPr/>
        </p:nvPicPr>
        <p:blipFill>
          <a:blip r:embed="rId2" cstate="print"/>
          <a:srcRect/>
          <a:stretch>
            <a:fillRect/>
          </a:stretch>
        </p:blipFill>
        <p:spPr bwMode="auto">
          <a:xfrm>
            <a:off x="5070476" y="3733801"/>
            <a:ext cx="4594225" cy="2646363"/>
          </a:xfrm>
          <a:prstGeom prst="rect">
            <a:avLst/>
          </a:prstGeom>
          <a:noFill/>
          <a:ln w="9525">
            <a:noFill/>
            <a:miter lim="800000"/>
            <a:headEnd/>
            <a:tailEnd/>
          </a:ln>
        </p:spPr>
      </p:pic>
    </p:spTree>
    <p:extLst>
      <p:ext uri="{BB962C8B-B14F-4D97-AF65-F5344CB8AC3E}">
        <p14:creationId xmlns:p14="http://schemas.microsoft.com/office/powerpoint/2010/main" val="185102976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Placeholder 5"/>
          <p:cNvSpPr>
            <a:spLocks noGrp="1"/>
          </p:cNvSpPr>
          <p:nvPr>
            <p:ph type="body" idx="1"/>
          </p:nvPr>
        </p:nvSpPr>
        <p:spPr>
          <a:xfrm>
            <a:off x="1905000" y="152400"/>
            <a:ext cx="4040188" cy="609600"/>
          </a:xfrm>
        </p:spPr>
        <p:txBody>
          <a:bodyPr/>
          <a:lstStyle/>
          <a:p>
            <a:pPr eaLnBrk="1" hangingPunct="1"/>
            <a:r>
              <a:rPr lang="en-US" b="1" smtClean="0"/>
              <a:t>Naturalization</a:t>
            </a:r>
          </a:p>
        </p:txBody>
      </p:sp>
      <p:sp>
        <p:nvSpPr>
          <p:cNvPr id="49155" name="Text Placeholder 6"/>
          <p:cNvSpPr>
            <a:spLocks noGrp="1"/>
          </p:cNvSpPr>
          <p:nvPr>
            <p:ph type="body" sz="quarter" idx="3"/>
          </p:nvPr>
        </p:nvSpPr>
        <p:spPr>
          <a:xfrm>
            <a:off x="6172201" y="152400"/>
            <a:ext cx="4041775" cy="609600"/>
          </a:xfrm>
        </p:spPr>
        <p:txBody>
          <a:bodyPr/>
          <a:lstStyle/>
          <a:p>
            <a:pPr eaLnBrk="1" hangingPunct="1"/>
            <a:r>
              <a:rPr lang="en-US" b="1" smtClean="0"/>
              <a:t>Judicial Powers</a:t>
            </a:r>
          </a:p>
        </p:txBody>
      </p:sp>
      <p:sp>
        <p:nvSpPr>
          <p:cNvPr id="49156" name="Content Placeholder 7"/>
          <p:cNvSpPr>
            <a:spLocks noGrp="1"/>
          </p:cNvSpPr>
          <p:nvPr>
            <p:ph sz="quarter" idx="4294967295"/>
          </p:nvPr>
        </p:nvSpPr>
        <p:spPr>
          <a:xfrm>
            <a:off x="528035" y="1066801"/>
            <a:ext cx="5494942" cy="5059363"/>
          </a:xfrm>
          <a:prstGeom prst="rect">
            <a:avLst/>
          </a:prstGeom>
        </p:spPr>
        <p:txBody>
          <a:bodyPr/>
          <a:lstStyle/>
          <a:p>
            <a:pPr eaLnBrk="1" hangingPunct="1"/>
            <a:r>
              <a:rPr lang="en-US" smtClean="0"/>
              <a:t>Gives Congress the exclusive power to establish an uniform Rule of Naturalization.</a:t>
            </a:r>
            <a:r>
              <a:rPr lang="en-US" i="1" smtClean="0"/>
              <a:t> </a:t>
            </a:r>
            <a:endParaRPr lang="en-US" smtClean="0"/>
          </a:p>
        </p:txBody>
      </p:sp>
      <p:sp>
        <p:nvSpPr>
          <p:cNvPr id="9" name="Content Placeholder 8"/>
          <p:cNvSpPr>
            <a:spLocks noGrp="1"/>
          </p:cNvSpPr>
          <p:nvPr>
            <p:ph sz="quarter" idx="4294967295"/>
          </p:nvPr>
        </p:nvSpPr>
        <p:spPr>
          <a:xfrm>
            <a:off x="6196014" y="1066801"/>
            <a:ext cx="4041775" cy="5059363"/>
          </a:xfrm>
          <a:prstGeom prst="rect">
            <a:avLst/>
          </a:prstGeom>
        </p:spPr>
        <p:txBody>
          <a:bodyPr rtlCol="0">
            <a:normAutofit fontScale="85000" lnSpcReduction="20000"/>
          </a:bodyPr>
          <a:lstStyle/>
          <a:p>
            <a:pPr>
              <a:defRPr/>
            </a:pPr>
            <a:r>
              <a:rPr lang="en-US" b="1" i="1" dirty="0" smtClean="0"/>
              <a:t> </a:t>
            </a:r>
            <a:r>
              <a:rPr lang="en-US" b="1" i="1" dirty="0"/>
              <a:t>Judicial Powers</a:t>
            </a:r>
            <a:r>
              <a:rPr lang="en-US" dirty="0"/>
              <a:t> – expressed powers to create all of the federal courts below the Supreme Court and to structure the federal judiciary</a:t>
            </a:r>
            <a:r>
              <a:rPr lang="en-US" dirty="0" smtClean="0"/>
              <a:t>.</a:t>
            </a:r>
          </a:p>
          <a:p>
            <a:pPr marL="0" indent="0">
              <a:buNone/>
              <a:defRPr/>
            </a:pPr>
            <a:endParaRPr lang="en-US" dirty="0"/>
          </a:p>
          <a:p>
            <a:pPr>
              <a:defRPr/>
            </a:pPr>
            <a:r>
              <a:rPr lang="en-US" dirty="0"/>
              <a:t>Congress also has the power to define federal crimes and set punishment for violators of federal law. (4)</a:t>
            </a:r>
          </a:p>
          <a:p>
            <a:pPr lvl="1">
              <a:defRPr/>
            </a:pPr>
            <a:r>
              <a:rPr lang="en-US" dirty="0"/>
              <a:t>Counterfeiting</a:t>
            </a:r>
          </a:p>
          <a:p>
            <a:pPr lvl="1">
              <a:defRPr/>
            </a:pPr>
            <a:r>
              <a:rPr lang="en-US" dirty="0"/>
              <a:t>Piracies and felonies of the high seas</a:t>
            </a:r>
          </a:p>
          <a:p>
            <a:pPr lvl="1">
              <a:defRPr/>
            </a:pPr>
            <a:r>
              <a:rPr lang="en-US" dirty="0"/>
              <a:t>Offenses against international law</a:t>
            </a:r>
          </a:p>
          <a:p>
            <a:pPr lvl="1">
              <a:defRPr/>
            </a:pPr>
            <a:r>
              <a:rPr lang="en-US" dirty="0"/>
              <a:t>Treason</a:t>
            </a:r>
          </a:p>
          <a:p>
            <a:pPr>
              <a:defRPr/>
            </a:pPr>
            <a:endParaRPr lang="en-US" dirty="0">
              <a:solidFill>
                <a:schemeClr val="tx1">
                  <a:lumMod val="50000"/>
                  <a:lumOff val="50000"/>
                </a:schemeClr>
              </a:solidFill>
            </a:endParaRPr>
          </a:p>
        </p:txBody>
      </p:sp>
      <p:pic>
        <p:nvPicPr>
          <p:cNvPr id="49158" name="Picture 2" descr="C:\Users\Elliottst\AppData\Local\Microsoft\Windows\Temporary Internet Files\Content.IE5\TV04R3SK\MC900149867[1].wmf"/>
          <p:cNvPicPr>
            <a:picLocks noChangeAspect="1" noChangeArrowheads="1"/>
          </p:cNvPicPr>
          <p:nvPr/>
        </p:nvPicPr>
        <p:blipFill>
          <a:blip r:embed="rId2" cstate="print"/>
          <a:srcRect/>
          <a:stretch>
            <a:fillRect/>
          </a:stretch>
        </p:blipFill>
        <p:spPr bwMode="auto">
          <a:xfrm>
            <a:off x="1905000" y="2596168"/>
            <a:ext cx="1935163" cy="2784475"/>
          </a:xfrm>
          <a:prstGeom prst="rect">
            <a:avLst/>
          </a:prstGeom>
          <a:noFill/>
          <a:ln w="9525">
            <a:noFill/>
            <a:miter lim="800000"/>
            <a:headEnd/>
            <a:tailEnd/>
          </a:ln>
        </p:spPr>
      </p:pic>
    </p:spTree>
    <p:extLst>
      <p:ext uri="{BB962C8B-B14F-4D97-AF65-F5344CB8AC3E}">
        <p14:creationId xmlns:p14="http://schemas.microsoft.com/office/powerpoint/2010/main" val="40414434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a:t>The Implied Powers</a:t>
            </a:r>
          </a:p>
        </p:txBody>
      </p:sp>
      <p:sp>
        <p:nvSpPr>
          <p:cNvPr id="3" name="Text Placeholder 2"/>
          <p:cNvSpPr>
            <a:spLocks noGrp="1"/>
          </p:cNvSpPr>
          <p:nvPr>
            <p:ph type="body" idx="1"/>
          </p:nvPr>
        </p:nvSpPr>
        <p:spPr/>
        <p:txBody>
          <a:bodyPr rtlCol="0">
            <a:normAutofit/>
          </a:bodyPr>
          <a:lstStyle/>
          <a:p>
            <a:pPr>
              <a:defRPr/>
            </a:pPr>
            <a:endParaRPr lang="en-US" dirty="0"/>
          </a:p>
        </p:txBody>
      </p:sp>
    </p:spTree>
    <p:extLst>
      <p:ext uri="{BB962C8B-B14F-4D97-AF65-F5344CB8AC3E}">
        <p14:creationId xmlns:p14="http://schemas.microsoft.com/office/powerpoint/2010/main" val="111840242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p:cNvPicPr>
            <a:picLocks noChangeAspect="1" noChangeArrowheads="1"/>
          </p:cNvPicPr>
          <p:nvPr/>
        </p:nvPicPr>
        <p:blipFill>
          <a:blip r:embed="rId2" cstate="print"/>
          <a:srcRect/>
          <a:stretch>
            <a:fillRect/>
          </a:stretch>
        </p:blipFill>
        <p:spPr bwMode="auto">
          <a:xfrm>
            <a:off x="193183" y="304800"/>
            <a:ext cx="11732654" cy="6489700"/>
          </a:xfrm>
          <a:prstGeom prst="rect">
            <a:avLst/>
          </a:prstGeom>
          <a:noFill/>
          <a:ln w="9525">
            <a:noFill/>
            <a:miter lim="800000"/>
            <a:headEnd/>
            <a:tailEnd/>
          </a:ln>
        </p:spPr>
      </p:pic>
      <p:sp>
        <p:nvSpPr>
          <p:cNvPr id="2" name="Rectangle 1"/>
          <p:cNvSpPr/>
          <p:nvPr/>
        </p:nvSpPr>
        <p:spPr>
          <a:xfrm>
            <a:off x="8610600" y="304800"/>
            <a:ext cx="24384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7647607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a:t>The Nonlegislative Powers</a:t>
            </a:r>
          </a:p>
        </p:txBody>
      </p:sp>
      <p:sp>
        <p:nvSpPr>
          <p:cNvPr id="3" name="Text Placeholder 2"/>
          <p:cNvSpPr>
            <a:spLocks noGrp="1"/>
          </p:cNvSpPr>
          <p:nvPr>
            <p:ph type="body" idx="1"/>
          </p:nvPr>
        </p:nvSpPr>
        <p:spPr/>
        <p:txBody>
          <a:bodyPr rtlCol="0">
            <a:normAutofit/>
          </a:bodyPr>
          <a:lstStyle/>
          <a:p>
            <a:pPr>
              <a:defRPr/>
            </a:pPr>
            <a:endParaRPr lang="en-US" dirty="0"/>
          </a:p>
        </p:txBody>
      </p:sp>
    </p:spTree>
    <p:extLst>
      <p:ext uri="{BB962C8B-B14F-4D97-AF65-F5344CB8AC3E}">
        <p14:creationId xmlns:p14="http://schemas.microsoft.com/office/powerpoint/2010/main" val="18026833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Electoral Duties</a:t>
            </a:r>
            <a:endParaRPr lang="en-US" dirty="0"/>
          </a:p>
        </p:txBody>
      </p:sp>
      <p:sp>
        <p:nvSpPr>
          <p:cNvPr id="3" name="Content Placeholder 2"/>
          <p:cNvSpPr>
            <a:spLocks noGrp="1"/>
          </p:cNvSpPr>
          <p:nvPr>
            <p:ph idx="1"/>
          </p:nvPr>
        </p:nvSpPr>
        <p:spPr/>
        <p:txBody>
          <a:bodyPr rtlCol="0">
            <a:noAutofit/>
          </a:bodyPr>
          <a:lstStyle/>
          <a:p>
            <a:pPr>
              <a:defRPr/>
            </a:pPr>
            <a:r>
              <a:rPr lang="en-US" sz="2400" b="1" i="1" dirty="0"/>
              <a:t>Electoral Duties</a:t>
            </a:r>
            <a:r>
              <a:rPr lang="en-US" sz="2400" dirty="0"/>
              <a:t> – these duties given to Congress may be exercised only in very unusual </a:t>
            </a:r>
            <a:r>
              <a:rPr lang="en-US" sz="2400" dirty="0" smtClean="0"/>
              <a:t>circumstances</a:t>
            </a:r>
            <a:endParaRPr lang="en-US" sz="2400" dirty="0"/>
          </a:p>
          <a:p>
            <a:pPr>
              <a:defRPr/>
            </a:pPr>
            <a:r>
              <a:rPr lang="en-US" sz="2400" b="1" dirty="0"/>
              <a:t>The House of Representatives may be called to elect a President</a:t>
            </a:r>
          </a:p>
          <a:p>
            <a:pPr lvl="1">
              <a:defRPr/>
            </a:pPr>
            <a:r>
              <a:rPr lang="en-US" dirty="0"/>
              <a:t>If no candidate receives a majority of the electoral votes for President, the House of Representatives, voting by States, must decide the issue</a:t>
            </a:r>
          </a:p>
          <a:p>
            <a:pPr lvl="1">
              <a:defRPr/>
            </a:pPr>
            <a:r>
              <a:rPr lang="en-US" dirty="0" smtClean="0"/>
              <a:t>It </a:t>
            </a:r>
            <a:r>
              <a:rPr lang="en-US" dirty="0"/>
              <a:t>must choose from </a:t>
            </a:r>
            <a:r>
              <a:rPr lang="en-US" dirty="0" smtClean="0"/>
              <a:t>among </a:t>
            </a:r>
            <a:r>
              <a:rPr lang="en-US" dirty="0"/>
              <a:t>the three highest contenders in the electoral college </a:t>
            </a:r>
            <a:r>
              <a:rPr lang="en-US" dirty="0" smtClean="0"/>
              <a:t>balloting</a:t>
            </a:r>
          </a:p>
          <a:p>
            <a:pPr lvl="1">
              <a:defRPr/>
            </a:pPr>
            <a:r>
              <a:rPr lang="en-US" dirty="0" smtClean="0"/>
              <a:t>Each </a:t>
            </a:r>
            <a:r>
              <a:rPr lang="en-US" dirty="0"/>
              <a:t>State has but one vote to </a:t>
            </a:r>
            <a:r>
              <a:rPr lang="en-US" dirty="0" smtClean="0"/>
              <a:t>cast</a:t>
            </a:r>
            <a:r>
              <a:rPr lang="en-US" dirty="0"/>
              <a:t>, and a majority of the States is necessary for </a:t>
            </a:r>
            <a:r>
              <a:rPr lang="en-US" dirty="0" smtClean="0"/>
              <a:t>election</a:t>
            </a:r>
            <a:endParaRPr lang="en-US" dirty="0"/>
          </a:p>
          <a:p>
            <a:pPr>
              <a:defRPr/>
            </a:pPr>
            <a:r>
              <a:rPr lang="en-US" sz="2400" b="1" dirty="0"/>
              <a:t>The Senate may be called to choose a Vice President</a:t>
            </a:r>
          </a:p>
          <a:p>
            <a:pPr lvl="1">
              <a:defRPr/>
            </a:pPr>
            <a:r>
              <a:rPr lang="en-US" dirty="0"/>
              <a:t>The vote is not by States but by individual senators, with a majority of the full Senate necessary for election</a:t>
            </a:r>
          </a:p>
        </p:txBody>
      </p:sp>
    </p:spTree>
    <p:extLst>
      <p:ext uri="{BB962C8B-B14F-4D97-AF65-F5344CB8AC3E}">
        <p14:creationId xmlns:p14="http://schemas.microsoft.com/office/powerpoint/2010/main" val="23831670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5400"/>
            <a:ext cx="8229600" cy="1600200"/>
          </a:xfrm>
        </p:spPr>
        <p:txBody>
          <a:bodyPr/>
          <a:lstStyle/>
          <a:p>
            <a:pPr>
              <a:defRPr/>
            </a:pPr>
            <a:r>
              <a:rPr lang="en-US" dirty="0" smtClean="0"/>
              <a:t>Impeachment</a:t>
            </a:r>
            <a:endParaRPr lang="en-US"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371430" y="2256865"/>
            <a:ext cx="4296830" cy="3165139"/>
          </a:xfrm>
        </p:spPr>
      </p:pic>
      <p:sp>
        <p:nvSpPr>
          <p:cNvPr id="4" name="Content Placeholder 3"/>
          <p:cNvSpPr>
            <a:spLocks noGrp="1"/>
          </p:cNvSpPr>
          <p:nvPr>
            <p:ph sz="quarter" idx="4294967295"/>
          </p:nvPr>
        </p:nvSpPr>
        <p:spPr>
          <a:xfrm>
            <a:off x="154546" y="1600200"/>
            <a:ext cx="6800046" cy="4800600"/>
          </a:xfrm>
          <a:prstGeom prst="rect">
            <a:avLst/>
          </a:prstGeom>
        </p:spPr>
        <p:txBody>
          <a:bodyPr rtlCol="0">
            <a:normAutofit fontScale="85000" lnSpcReduction="20000"/>
          </a:bodyPr>
          <a:lstStyle/>
          <a:p>
            <a:pPr>
              <a:defRPr/>
            </a:pPr>
            <a:r>
              <a:rPr lang="en-US" i="1" dirty="0" smtClean="0"/>
              <a:t>Impeachment</a:t>
            </a:r>
            <a:r>
              <a:rPr lang="en-US" dirty="0" smtClean="0"/>
              <a:t> – The Constitution provides that the President, Vice President, and all civil  officers of the United States may “be removed from Office on Impeachment for and Conviction of, Treason, Bribery, or other high Crimes and Misdemeanors”</a:t>
            </a:r>
          </a:p>
          <a:p>
            <a:pPr>
              <a:defRPr/>
            </a:pPr>
            <a:endParaRPr lang="en-US" dirty="0" smtClean="0"/>
          </a:p>
          <a:p>
            <a:pPr>
              <a:defRPr/>
            </a:pPr>
            <a:r>
              <a:rPr lang="en-US" dirty="0" smtClean="0"/>
              <a:t>The House has the sole power to impeach – to accuse, bring charges</a:t>
            </a:r>
          </a:p>
          <a:p>
            <a:pPr>
              <a:defRPr/>
            </a:pPr>
            <a:endParaRPr lang="en-US" dirty="0" smtClean="0"/>
          </a:p>
          <a:p>
            <a:pPr>
              <a:defRPr/>
            </a:pPr>
            <a:r>
              <a:rPr lang="en-US" dirty="0" smtClean="0"/>
              <a:t>The Senate has the sole power to try – to judge, sit as a court – in impeachment cases.</a:t>
            </a:r>
          </a:p>
          <a:p>
            <a:pPr>
              <a:defRPr/>
            </a:pPr>
            <a:r>
              <a:rPr lang="en-US" dirty="0"/>
              <a:t>Impeachment requires only a majority vote in the House; conviction requires a two-thirds vote in the Senate</a:t>
            </a:r>
          </a:p>
          <a:p>
            <a:pPr>
              <a:defRPr/>
            </a:pPr>
            <a:endParaRPr lang="en-US" dirty="0" smtClean="0">
              <a:solidFill>
                <a:schemeClr val="tx1">
                  <a:lumMod val="50000"/>
                  <a:lumOff val="50000"/>
                </a:schemeClr>
              </a:solidFill>
            </a:endParaRPr>
          </a:p>
          <a:p>
            <a:pPr>
              <a:defRPr/>
            </a:pPr>
            <a:endParaRPr lang="en-US" dirty="0" smtClean="0">
              <a:solidFill>
                <a:schemeClr val="tx1">
                  <a:lumMod val="50000"/>
                  <a:lumOff val="50000"/>
                </a:schemeClr>
              </a:solidFill>
            </a:endParaRPr>
          </a:p>
          <a:p>
            <a:pPr>
              <a:defRPr/>
            </a:pPr>
            <a:endParaRPr lang="en-US" dirty="0">
              <a:solidFill>
                <a:schemeClr val="tx1">
                  <a:lumMod val="50000"/>
                  <a:lumOff val="50000"/>
                </a:schemeClr>
              </a:solidFill>
            </a:endParaRPr>
          </a:p>
        </p:txBody>
      </p:sp>
    </p:spTree>
    <p:extLst>
      <p:ext uri="{BB962C8B-B14F-4D97-AF65-F5344CB8AC3E}">
        <p14:creationId xmlns:p14="http://schemas.microsoft.com/office/powerpoint/2010/main" val="29335853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defRPr/>
            </a:pPr>
            <a:r>
              <a:rPr lang="en-US" dirty="0" smtClean="0"/>
              <a:t>Executive Powers</a:t>
            </a:r>
            <a:endParaRPr lang="en-US" dirty="0"/>
          </a:p>
        </p:txBody>
      </p:sp>
      <p:sp>
        <p:nvSpPr>
          <p:cNvPr id="6" name="Content Placeholder 5"/>
          <p:cNvSpPr>
            <a:spLocks noGrp="1"/>
          </p:cNvSpPr>
          <p:nvPr>
            <p:ph sz="half" idx="2"/>
          </p:nvPr>
        </p:nvSpPr>
        <p:spPr/>
        <p:txBody>
          <a:bodyPr rtlCol="0">
            <a:normAutofit/>
          </a:bodyPr>
          <a:lstStyle/>
          <a:p>
            <a:pPr marL="457200" indent="-457200">
              <a:buFont typeface="+mj-lt"/>
              <a:buAutoNum type="arabicPeriod" startAt="2"/>
              <a:defRPr/>
            </a:pPr>
            <a:r>
              <a:rPr lang="en-US" sz="1900" dirty="0">
                <a:solidFill>
                  <a:srgbClr val="FF0000"/>
                </a:solidFill>
              </a:rPr>
              <a:t>Ratification</a:t>
            </a:r>
          </a:p>
          <a:p>
            <a:pPr>
              <a:defRPr/>
            </a:pPr>
            <a:r>
              <a:rPr lang="en-US" sz="1900" dirty="0"/>
              <a:t>The President makes treaties “by which the Advice and Consent of the Senate,…provided two thirds of the Senators present concur”</a:t>
            </a:r>
          </a:p>
          <a:p>
            <a:pPr marL="0" indent="0">
              <a:buNone/>
              <a:defRPr/>
            </a:pPr>
            <a:endParaRPr lang="en-US" sz="1900" dirty="0"/>
          </a:p>
          <a:p>
            <a:pPr>
              <a:defRPr/>
            </a:pPr>
            <a:r>
              <a:rPr lang="en-US" sz="1900" dirty="0"/>
              <a:t>The Senate may accept or reject a treaty as it stands, or it may decide to offer amendments reservations, or understandings to it</a:t>
            </a:r>
          </a:p>
        </p:txBody>
      </p:sp>
      <p:sp>
        <p:nvSpPr>
          <p:cNvPr id="7" name="Content Placeholder 6"/>
          <p:cNvSpPr>
            <a:spLocks noGrp="1"/>
          </p:cNvSpPr>
          <p:nvPr>
            <p:ph sz="quarter" idx="4294967295"/>
          </p:nvPr>
        </p:nvSpPr>
        <p:spPr>
          <a:xfrm>
            <a:off x="373488" y="1600200"/>
            <a:ext cx="5557414" cy="4876800"/>
          </a:xfrm>
          <a:prstGeom prst="rect">
            <a:avLst/>
          </a:prstGeom>
        </p:spPr>
        <p:txBody>
          <a:bodyPr rtlCol="0">
            <a:normAutofit fontScale="92500" lnSpcReduction="20000"/>
          </a:bodyPr>
          <a:lstStyle/>
          <a:p>
            <a:pPr>
              <a:defRPr/>
            </a:pPr>
            <a:r>
              <a:rPr lang="en-US" i="1" dirty="0"/>
              <a:t>Executive Powers</a:t>
            </a:r>
            <a:r>
              <a:rPr lang="en-US" dirty="0"/>
              <a:t> – The Constitution </a:t>
            </a:r>
            <a:r>
              <a:rPr lang="en-US" dirty="0" smtClean="0"/>
              <a:t>gives two </a:t>
            </a:r>
            <a:r>
              <a:rPr lang="en-US" dirty="0"/>
              <a:t>executive powers to the </a:t>
            </a:r>
            <a:r>
              <a:rPr lang="en-US" dirty="0" smtClean="0"/>
              <a:t>Senate</a:t>
            </a:r>
          </a:p>
          <a:p>
            <a:pPr>
              <a:defRPr/>
            </a:pPr>
            <a:endParaRPr lang="en-US" dirty="0">
              <a:solidFill>
                <a:schemeClr val="tx1">
                  <a:lumMod val="50000"/>
                  <a:lumOff val="50000"/>
                </a:schemeClr>
              </a:solidFill>
            </a:endParaRPr>
          </a:p>
          <a:p>
            <a:pPr marL="400050">
              <a:buFont typeface="+mj-lt"/>
              <a:buAutoNum type="arabicPeriod"/>
              <a:defRPr/>
            </a:pPr>
            <a:r>
              <a:rPr lang="en-US" sz="2100" dirty="0">
                <a:solidFill>
                  <a:srgbClr val="FF0000"/>
                </a:solidFill>
              </a:rPr>
              <a:t>Confirmation</a:t>
            </a:r>
          </a:p>
          <a:p>
            <a:pPr lvl="1">
              <a:defRPr/>
            </a:pPr>
            <a:r>
              <a:rPr lang="en-US" sz="2100" dirty="0"/>
              <a:t>All major appointments must be confirmed by the Senate by majority vote</a:t>
            </a:r>
          </a:p>
          <a:p>
            <a:pPr lvl="1">
              <a:defRPr/>
            </a:pPr>
            <a:r>
              <a:rPr lang="en-US" sz="2100" dirty="0"/>
              <a:t>Each nomination is referred to the appropriate standing committee of the Senate</a:t>
            </a:r>
          </a:p>
          <a:p>
            <a:pPr lvl="1">
              <a:defRPr/>
            </a:pPr>
            <a:r>
              <a:rPr lang="en-US" sz="2100" dirty="0"/>
              <a:t>That committee may then hold hearing to decide whether or not to make a favorable   recommendation to the full Senate for that appointment</a:t>
            </a:r>
          </a:p>
          <a:p>
            <a:pPr lvl="1">
              <a:defRPr/>
            </a:pPr>
            <a:r>
              <a:rPr lang="en-US" sz="2100" dirty="0"/>
              <a:t>The appointment of a Cabinet officer or of some other top member of the President’s “official family” is rarely turned down by the Senate. </a:t>
            </a:r>
            <a:endParaRPr lang="en-US" dirty="0"/>
          </a:p>
        </p:txBody>
      </p:sp>
    </p:spTree>
    <p:extLst>
      <p:ext uri="{BB962C8B-B14F-4D97-AF65-F5344CB8AC3E}">
        <p14:creationId xmlns:p14="http://schemas.microsoft.com/office/powerpoint/2010/main" val="400308348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The Power to Investigate</a:t>
            </a:r>
            <a:endParaRPr lang="en-US" dirty="0"/>
          </a:p>
        </p:txBody>
      </p:sp>
      <p:sp>
        <p:nvSpPr>
          <p:cNvPr id="3" name="Content Placeholder 2"/>
          <p:cNvSpPr>
            <a:spLocks noGrp="1"/>
          </p:cNvSpPr>
          <p:nvPr>
            <p:ph sz="half" idx="2"/>
          </p:nvPr>
        </p:nvSpPr>
        <p:spPr>
          <a:xfrm>
            <a:off x="6172200" y="1600200"/>
            <a:ext cx="5895304" cy="5105400"/>
          </a:xfrm>
        </p:spPr>
        <p:txBody>
          <a:bodyPr rtlCol="0">
            <a:normAutofit fontScale="70000" lnSpcReduction="20000"/>
          </a:bodyPr>
          <a:lstStyle/>
          <a:p>
            <a:pPr>
              <a:defRPr/>
            </a:pPr>
            <a:r>
              <a:rPr lang="en-US" u="sng" dirty="0">
                <a:solidFill>
                  <a:srgbClr val="FF0000"/>
                </a:solidFill>
              </a:rPr>
              <a:t>Congress may choose to investigate for several reasons</a:t>
            </a:r>
            <a:r>
              <a:rPr lang="en-US" u="sng" dirty="0" smtClean="0">
                <a:solidFill>
                  <a:srgbClr val="FF0000"/>
                </a:solidFill>
              </a:rPr>
              <a:t>:</a:t>
            </a:r>
          </a:p>
          <a:p>
            <a:pPr marL="0" indent="0">
              <a:buNone/>
              <a:defRPr/>
            </a:pPr>
            <a:endParaRPr lang="en-US" dirty="0">
              <a:solidFill>
                <a:schemeClr val="tx1">
                  <a:lumMod val="50000"/>
                  <a:lumOff val="50000"/>
                </a:schemeClr>
              </a:solidFill>
            </a:endParaRPr>
          </a:p>
          <a:p>
            <a:pPr>
              <a:defRPr/>
            </a:pPr>
            <a:r>
              <a:rPr lang="en-US" dirty="0"/>
              <a:t>Gather information useful to Congress in making of some </a:t>
            </a:r>
            <a:r>
              <a:rPr lang="en-US" dirty="0" smtClean="0"/>
              <a:t>legislation</a:t>
            </a:r>
          </a:p>
          <a:p>
            <a:pPr>
              <a:defRPr/>
            </a:pPr>
            <a:endParaRPr lang="en-US" dirty="0"/>
          </a:p>
          <a:p>
            <a:pPr>
              <a:defRPr/>
            </a:pPr>
            <a:r>
              <a:rPr lang="en-US" dirty="0"/>
              <a:t>Oversee the operations of various executive branch </a:t>
            </a:r>
            <a:r>
              <a:rPr lang="en-US" dirty="0" smtClean="0"/>
              <a:t>agencies</a:t>
            </a:r>
          </a:p>
          <a:p>
            <a:pPr>
              <a:defRPr/>
            </a:pPr>
            <a:endParaRPr lang="en-US" dirty="0"/>
          </a:p>
          <a:p>
            <a:pPr>
              <a:defRPr/>
            </a:pPr>
            <a:r>
              <a:rPr lang="en-US" dirty="0"/>
              <a:t>Focus public attention on a particular subject, from the drug war to movie </a:t>
            </a:r>
            <a:r>
              <a:rPr lang="en-US" dirty="0" smtClean="0"/>
              <a:t>violence</a:t>
            </a:r>
          </a:p>
          <a:p>
            <a:pPr>
              <a:defRPr/>
            </a:pPr>
            <a:endParaRPr lang="en-US" dirty="0"/>
          </a:p>
          <a:p>
            <a:pPr>
              <a:defRPr/>
            </a:pPr>
            <a:r>
              <a:rPr lang="en-US" dirty="0"/>
              <a:t>Expose the questionable activities of public officials or private </a:t>
            </a:r>
            <a:r>
              <a:rPr lang="en-US" dirty="0" smtClean="0"/>
              <a:t>persons</a:t>
            </a:r>
          </a:p>
          <a:p>
            <a:pPr>
              <a:defRPr/>
            </a:pPr>
            <a:endParaRPr lang="en-US" dirty="0"/>
          </a:p>
          <a:p>
            <a:pPr>
              <a:defRPr/>
            </a:pPr>
            <a:r>
              <a:rPr lang="en-US" dirty="0"/>
              <a:t>Promote the particular interests of some members of Congress </a:t>
            </a:r>
          </a:p>
        </p:txBody>
      </p:sp>
      <p:sp>
        <p:nvSpPr>
          <p:cNvPr id="59396" name="Content Placeholder 3"/>
          <p:cNvSpPr>
            <a:spLocks noGrp="1"/>
          </p:cNvSpPr>
          <p:nvPr>
            <p:ph sz="quarter" idx="4294967295"/>
          </p:nvPr>
        </p:nvSpPr>
        <p:spPr>
          <a:xfrm>
            <a:off x="347730" y="1600201"/>
            <a:ext cx="5583171" cy="4525963"/>
          </a:xfrm>
          <a:prstGeom prst="rect">
            <a:avLst/>
          </a:prstGeom>
        </p:spPr>
        <p:txBody>
          <a:bodyPr/>
          <a:lstStyle/>
          <a:p>
            <a:pPr eaLnBrk="1" hangingPunct="1"/>
            <a:r>
              <a:rPr lang="en-US" b="1" i="1" dirty="0" smtClean="0"/>
              <a:t>Investigatory Power</a:t>
            </a:r>
            <a:endParaRPr lang="en-US" dirty="0" smtClean="0"/>
          </a:p>
          <a:p>
            <a:pPr lvl="1" eaLnBrk="1" hangingPunct="1"/>
            <a:r>
              <a:rPr lang="en-US" sz="2000" dirty="0"/>
              <a:t>Congress has the power to investigate any matter that falls within the scope of its legislative powers. </a:t>
            </a:r>
          </a:p>
          <a:p>
            <a:pPr lvl="1" eaLnBrk="1" hangingPunct="1"/>
            <a:r>
              <a:rPr lang="en-US" sz="2000" dirty="0"/>
              <a:t>Congress exercises this authority through its standing committees, and their subcommittees, and often through special committees, as well</a:t>
            </a:r>
          </a:p>
          <a:p>
            <a:pPr eaLnBrk="1" hangingPunct="1"/>
            <a:endParaRPr lang="en-US" dirty="0" smtClean="0"/>
          </a:p>
        </p:txBody>
      </p:sp>
    </p:spTree>
    <p:extLst>
      <p:ext uri="{BB962C8B-B14F-4D97-AF65-F5344CB8AC3E}">
        <p14:creationId xmlns:p14="http://schemas.microsoft.com/office/powerpoint/2010/main" val="2163797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 Bicameral Congress</a:t>
            </a:r>
            <a:endParaRPr lang="en-US" dirty="0"/>
          </a:p>
        </p:txBody>
      </p:sp>
      <p:sp>
        <p:nvSpPr>
          <p:cNvPr id="3" name="Content Placeholder 2"/>
          <p:cNvSpPr>
            <a:spLocks noGrp="1"/>
          </p:cNvSpPr>
          <p:nvPr>
            <p:ph idx="1"/>
          </p:nvPr>
        </p:nvSpPr>
        <p:spPr>
          <a:xfrm>
            <a:off x="838200" y="1452138"/>
            <a:ext cx="10515600" cy="4351338"/>
          </a:xfrm>
        </p:spPr>
        <p:txBody>
          <a:bodyPr rtlCol="0">
            <a:normAutofit/>
          </a:bodyPr>
          <a:lstStyle/>
          <a:p>
            <a:pPr>
              <a:defRPr/>
            </a:pPr>
            <a:r>
              <a:rPr lang="en-US" dirty="0" smtClean="0">
                <a:solidFill>
                  <a:schemeClr val="tx1">
                    <a:lumMod val="50000"/>
                    <a:lumOff val="50000"/>
                  </a:schemeClr>
                </a:solidFill>
              </a:rPr>
              <a:t>The Founding Fathers created a bicameral legislature for three reasons: historical, practical, theoretical.</a:t>
            </a:r>
          </a:p>
          <a:p>
            <a:pPr marL="0" indent="0">
              <a:buNone/>
              <a:defRPr/>
            </a:pPr>
            <a:endParaRPr lang="en-US" dirty="0">
              <a:solidFill>
                <a:schemeClr val="tx1">
                  <a:lumMod val="50000"/>
                  <a:lumOff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369675648"/>
              </p:ext>
            </p:extLst>
          </p:nvPr>
        </p:nvGraphicFramePr>
        <p:xfrm>
          <a:off x="1524000" y="2482269"/>
          <a:ext cx="9144000" cy="40386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801888">
                <a:tc>
                  <a:txBody>
                    <a:bodyPr/>
                    <a:lstStyle/>
                    <a:p>
                      <a:pPr algn="ctr"/>
                      <a:r>
                        <a:rPr lang="en-US" sz="2400" dirty="0" smtClean="0"/>
                        <a:t>REASON</a:t>
                      </a:r>
                      <a:endParaRPr lang="en-US" sz="2400" dirty="0"/>
                    </a:p>
                  </a:txBody>
                  <a:tcPr anchor="ctr"/>
                </a:tc>
                <a:tc>
                  <a:txBody>
                    <a:bodyPr/>
                    <a:lstStyle/>
                    <a:p>
                      <a:pPr algn="ctr"/>
                      <a:r>
                        <a:rPr lang="en-US" sz="2400" dirty="0" smtClean="0"/>
                        <a:t>SUMMARY</a:t>
                      </a:r>
                      <a:endParaRPr lang="en-US" sz="2400" dirty="0"/>
                    </a:p>
                  </a:txBody>
                  <a:tcPr anchor="ctr"/>
                </a:tc>
                <a:extLst>
                  <a:ext uri="{0D108BD9-81ED-4DB2-BD59-A6C34878D82A}">
                    <a16:rowId xmlns:a16="http://schemas.microsoft.com/office/drawing/2014/main" val="10000"/>
                  </a:ext>
                </a:extLst>
              </a:tr>
              <a:tr h="874787">
                <a:tc>
                  <a:txBody>
                    <a:bodyPr/>
                    <a:lstStyle/>
                    <a:p>
                      <a:pPr algn="ctr"/>
                      <a:r>
                        <a:rPr lang="en-US" sz="2400" dirty="0" smtClean="0"/>
                        <a:t>Historical</a:t>
                      </a:r>
                      <a:endParaRPr lang="en-US" sz="2400" dirty="0"/>
                    </a:p>
                  </a:txBody>
                  <a:tcPr anchor="ctr"/>
                </a:tc>
                <a:tc>
                  <a:txBody>
                    <a:bodyPr/>
                    <a:lstStyle/>
                    <a:p>
                      <a:r>
                        <a:rPr lang="en-US" sz="2400" dirty="0" smtClean="0"/>
                        <a:t>Americans familiar with bicameral</a:t>
                      </a:r>
                      <a:r>
                        <a:rPr lang="en-US" sz="2400" baseline="0" dirty="0" smtClean="0"/>
                        <a:t> British Parliament</a:t>
                      </a:r>
                      <a:endParaRPr lang="en-US" sz="2400" dirty="0"/>
                    </a:p>
                  </a:txBody>
                  <a:tcPr anchor="ctr"/>
                </a:tc>
                <a:extLst>
                  <a:ext uri="{0D108BD9-81ED-4DB2-BD59-A6C34878D82A}">
                    <a16:rowId xmlns:a16="http://schemas.microsoft.com/office/drawing/2014/main" val="10001"/>
                  </a:ext>
                </a:extLst>
              </a:tr>
              <a:tr h="874787">
                <a:tc>
                  <a:txBody>
                    <a:bodyPr/>
                    <a:lstStyle/>
                    <a:p>
                      <a:pPr algn="ctr"/>
                      <a:r>
                        <a:rPr lang="en-US" sz="2400" dirty="0" smtClean="0"/>
                        <a:t>Practical</a:t>
                      </a:r>
                      <a:endParaRPr lang="en-US" sz="2400" dirty="0"/>
                    </a:p>
                  </a:txBody>
                  <a:tcPr anchor="ctr"/>
                </a:tc>
                <a:tc>
                  <a:txBody>
                    <a:bodyPr/>
                    <a:lstStyle/>
                    <a:p>
                      <a:r>
                        <a:rPr lang="en-US" sz="2400" dirty="0" smtClean="0"/>
                        <a:t>Compromise between</a:t>
                      </a:r>
                      <a:r>
                        <a:rPr lang="en-US" sz="2400" baseline="0" dirty="0" smtClean="0"/>
                        <a:t> the New Jersey and Virginia Plans</a:t>
                      </a:r>
                      <a:endParaRPr lang="en-US" sz="2400" dirty="0"/>
                    </a:p>
                  </a:txBody>
                  <a:tcPr anchor="ctr"/>
                </a:tc>
                <a:extLst>
                  <a:ext uri="{0D108BD9-81ED-4DB2-BD59-A6C34878D82A}">
                    <a16:rowId xmlns:a16="http://schemas.microsoft.com/office/drawing/2014/main" val="10002"/>
                  </a:ext>
                </a:extLst>
              </a:tr>
              <a:tr h="1487138">
                <a:tc>
                  <a:txBody>
                    <a:bodyPr/>
                    <a:lstStyle/>
                    <a:p>
                      <a:pPr algn="ctr"/>
                      <a:r>
                        <a:rPr lang="en-US" sz="2400" dirty="0" smtClean="0"/>
                        <a:t>Theoretical</a:t>
                      </a:r>
                      <a:endParaRPr lang="en-US" sz="2400" dirty="0"/>
                    </a:p>
                  </a:txBody>
                  <a:tcPr anchor="ctr"/>
                </a:tc>
                <a:tc>
                  <a:txBody>
                    <a:bodyPr/>
                    <a:lstStyle/>
                    <a:p>
                      <a:r>
                        <a:rPr lang="en-US" sz="2400" dirty="0" smtClean="0"/>
                        <a:t>Each house can check power of the other; prevents Congress from becoming too powerful.</a:t>
                      </a:r>
                      <a:endParaRPr lang="en-US" sz="2400"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034766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CHAPTER 6 REVIEW QUESTIONS</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Which expressed powers of Congress do you think are the most important?</a:t>
            </a:r>
          </a:p>
          <a:p>
            <a:pPr marL="514350" indent="-514350">
              <a:buFont typeface="+mj-lt"/>
              <a:buAutoNum type="arabicPeriod"/>
            </a:pPr>
            <a:r>
              <a:rPr lang="en-US" dirty="0" smtClean="0"/>
              <a:t>What is the difference between a copyright and a patent?</a:t>
            </a:r>
          </a:p>
          <a:p>
            <a:pPr marL="514350" indent="-514350">
              <a:buFont typeface="+mj-lt"/>
              <a:buAutoNum type="arabicPeriod"/>
            </a:pPr>
            <a:r>
              <a:rPr lang="en-US" dirty="0" smtClean="0"/>
              <a:t>Why would a member of the government be impeached?</a:t>
            </a:r>
          </a:p>
          <a:p>
            <a:pPr marL="514350" indent="-514350">
              <a:buFont typeface="+mj-lt"/>
              <a:buAutoNum type="arabicPeriod"/>
            </a:pPr>
            <a:r>
              <a:rPr lang="en-US" dirty="0" smtClean="0"/>
              <a:t>Why is it important for Congress to have the power to investigate?</a:t>
            </a:r>
          </a:p>
          <a:p>
            <a:pPr marL="514350" indent="-514350">
              <a:buFont typeface="+mj-lt"/>
              <a:buAutoNum type="arabicPeriod"/>
            </a:pPr>
            <a:endParaRPr lang="en-US" dirty="0"/>
          </a:p>
        </p:txBody>
      </p:sp>
    </p:spTree>
    <p:extLst>
      <p:ext uri="{BB962C8B-B14F-4D97-AF65-F5344CB8AC3E}">
        <p14:creationId xmlns:p14="http://schemas.microsoft.com/office/powerpoint/2010/main" val="19726782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1850" y="1709739"/>
            <a:ext cx="10515600" cy="1779050"/>
          </a:xfrm>
        </p:spPr>
        <p:txBody>
          <a:bodyPr/>
          <a:lstStyle/>
          <a:p>
            <a:pPr>
              <a:defRPr/>
            </a:pPr>
            <a:r>
              <a:rPr lang="en-US" dirty="0" smtClean="0"/>
              <a:t>HOW A BILL BECOMES A LAW</a:t>
            </a:r>
            <a:endParaRPr lang="en-US" dirty="0"/>
          </a:p>
        </p:txBody>
      </p:sp>
      <p:sp>
        <p:nvSpPr>
          <p:cNvPr id="5" name="Text Placeholder 4"/>
          <p:cNvSpPr>
            <a:spLocks noGrp="1"/>
          </p:cNvSpPr>
          <p:nvPr>
            <p:ph type="body" idx="1"/>
          </p:nvPr>
        </p:nvSpPr>
        <p:spPr>
          <a:xfrm>
            <a:off x="2246314" y="3852864"/>
            <a:ext cx="6135687" cy="1633537"/>
          </a:xfrm>
        </p:spPr>
        <p:txBody>
          <a:bodyPr rtlCol="0">
            <a:normAutofit/>
          </a:bodyPr>
          <a:lstStyle/>
          <a:p>
            <a:pPr>
              <a:defRPr/>
            </a:pPr>
            <a:r>
              <a:rPr lang="en-US" dirty="0" smtClean="0"/>
              <a:t>Chapter 7.1</a:t>
            </a:r>
            <a:endParaRPr lang="en-US" dirty="0"/>
          </a:p>
        </p:txBody>
      </p:sp>
    </p:spTree>
    <p:extLst>
      <p:ext uri="{BB962C8B-B14F-4D97-AF65-F5344CB8AC3E}">
        <p14:creationId xmlns:p14="http://schemas.microsoft.com/office/powerpoint/2010/main" val="307119436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3219" y="228600"/>
            <a:ext cx="11605846" cy="6400800"/>
          </a:xfrm>
        </p:spPr>
        <p:txBody>
          <a:bodyPr/>
          <a:lstStyle/>
          <a:p>
            <a:pPr algn="ctr">
              <a:defRPr/>
            </a:pPr>
            <a:r>
              <a:rPr lang="en-US" dirty="0" smtClean="0"/>
              <a:t>How does a bill become a law?</a:t>
            </a:r>
            <a:endParaRPr lang="en-US" dirty="0"/>
          </a:p>
        </p:txBody>
      </p:sp>
    </p:spTree>
    <p:extLst>
      <p:ext uri="{BB962C8B-B14F-4D97-AF65-F5344CB8AC3E}">
        <p14:creationId xmlns:p14="http://schemas.microsoft.com/office/powerpoint/2010/main" val="250905480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12206201" cy="6858000"/>
          </a:xfrm>
          <a:prstGeom prst="rect">
            <a:avLst/>
          </a:prstGeom>
        </p:spPr>
      </p:pic>
    </p:spTree>
    <p:extLst>
      <p:ext uri="{BB962C8B-B14F-4D97-AF65-F5344CB8AC3E}">
        <p14:creationId xmlns:p14="http://schemas.microsoft.com/office/powerpoint/2010/main" val="6947199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838200" y="365125"/>
            <a:ext cx="10515600" cy="549275"/>
          </a:xfrm>
        </p:spPr>
        <p:txBody>
          <a:bodyPr>
            <a:normAutofit fontScale="90000"/>
          </a:bodyPr>
          <a:lstStyle/>
          <a:p>
            <a:pPr eaLnBrk="1" hangingPunct="1"/>
            <a:r>
              <a:rPr lang="en-US" b="1" dirty="0" smtClean="0">
                <a:solidFill>
                  <a:srgbClr val="7B9899"/>
                </a:solidFill>
              </a:rPr>
              <a:t>The First Steps-Step 1</a:t>
            </a:r>
          </a:p>
        </p:txBody>
      </p:sp>
      <p:sp>
        <p:nvSpPr>
          <p:cNvPr id="31747" name="Content Placeholder 2"/>
          <p:cNvSpPr>
            <a:spLocks noGrp="1"/>
          </p:cNvSpPr>
          <p:nvPr>
            <p:ph sz="quarter" idx="1"/>
          </p:nvPr>
        </p:nvSpPr>
        <p:spPr>
          <a:xfrm>
            <a:off x="838200" y="1004553"/>
            <a:ext cx="9491663" cy="4837044"/>
          </a:xfrm>
        </p:spPr>
        <p:txBody>
          <a:bodyPr/>
          <a:lstStyle/>
          <a:p>
            <a:pPr eaLnBrk="1" hangingPunct="1"/>
            <a:r>
              <a:rPr lang="en-US" sz="1600" dirty="0"/>
              <a:t>A </a:t>
            </a:r>
            <a:r>
              <a:rPr lang="en-US" sz="1600" b="1" dirty="0"/>
              <a:t>bill</a:t>
            </a:r>
            <a:r>
              <a:rPr lang="en-US" sz="1600" dirty="0"/>
              <a:t> is a proposed law and is presented to the House or Senate for consideration.</a:t>
            </a:r>
          </a:p>
          <a:p>
            <a:pPr lvl="1" eaLnBrk="1" hangingPunct="1"/>
            <a:r>
              <a:rPr lang="en-US" sz="1600" dirty="0"/>
              <a:t>Ideas for bills can come from anyone, but only members of Congress can propose </a:t>
            </a:r>
            <a:r>
              <a:rPr lang="en-US" sz="1600" dirty="0" smtClean="0"/>
              <a:t>them</a:t>
            </a:r>
          </a:p>
          <a:p>
            <a:pPr lvl="1" eaLnBrk="1" hangingPunct="1"/>
            <a:r>
              <a:rPr lang="en-US" sz="1600" dirty="0" smtClean="0"/>
              <a:t> The executive branch suggests roughly half of the bill passed</a:t>
            </a:r>
            <a:endParaRPr lang="en-US" sz="1600" dirty="0"/>
          </a:p>
          <a:p>
            <a:pPr eaLnBrk="1" hangingPunct="1"/>
            <a:r>
              <a:rPr lang="en-US" sz="2400" dirty="0"/>
              <a:t>Types of Bill</a:t>
            </a:r>
          </a:p>
          <a:p>
            <a:pPr eaLnBrk="1" hangingPunct="1"/>
            <a:endParaRPr lang="en-US" dirty="0" smtClean="0"/>
          </a:p>
          <a:p>
            <a:pPr eaLnBrk="1" hangingPunct="1"/>
            <a:endParaRPr lang="en-US" dirty="0" smtClean="0"/>
          </a:p>
          <a:p>
            <a:pPr eaLnBrk="1" hangingPunct="1"/>
            <a:r>
              <a:rPr lang="en-US" sz="2400" dirty="0"/>
              <a:t>Types of Resolutions</a:t>
            </a:r>
          </a:p>
        </p:txBody>
      </p:sp>
      <p:graphicFrame>
        <p:nvGraphicFramePr>
          <p:cNvPr id="4" name="Table 3"/>
          <p:cNvGraphicFramePr>
            <a:graphicFrameLocks noGrp="1"/>
          </p:cNvGraphicFramePr>
          <p:nvPr>
            <p:extLst>
              <p:ext uri="{D42A27DB-BD31-4B8C-83A1-F6EECF244321}">
                <p14:modId xmlns:p14="http://schemas.microsoft.com/office/powerpoint/2010/main" val="3611522298"/>
              </p:ext>
            </p:extLst>
          </p:nvPr>
        </p:nvGraphicFramePr>
        <p:xfrm>
          <a:off x="1184856" y="2342882"/>
          <a:ext cx="9839459" cy="914400"/>
        </p:xfrm>
        <a:graphic>
          <a:graphicData uri="http://schemas.openxmlformats.org/drawingml/2006/table">
            <a:tbl>
              <a:tblPr firstRow="1" bandRow="1">
                <a:tableStyleId>{69CF1AB2-1976-4502-BF36-3FF5EA218861}</a:tableStyleId>
              </a:tblPr>
              <a:tblGrid>
                <a:gridCol w="1447800">
                  <a:extLst>
                    <a:ext uri="{9D8B030D-6E8A-4147-A177-3AD203B41FA5}">
                      <a16:colId xmlns:a16="http://schemas.microsoft.com/office/drawing/2014/main" val="20000"/>
                    </a:ext>
                  </a:extLst>
                </a:gridCol>
                <a:gridCol w="8391659">
                  <a:extLst>
                    <a:ext uri="{9D8B030D-6E8A-4147-A177-3AD203B41FA5}">
                      <a16:colId xmlns:a16="http://schemas.microsoft.com/office/drawing/2014/main" val="20001"/>
                    </a:ext>
                  </a:extLst>
                </a:gridCol>
              </a:tblGrid>
              <a:tr h="457200">
                <a:tc>
                  <a:txBody>
                    <a:bodyPr/>
                    <a:lstStyle/>
                    <a:p>
                      <a:r>
                        <a:rPr lang="en-US" sz="1800" b="0" dirty="0" smtClean="0"/>
                        <a:t>Public Bills</a:t>
                      </a:r>
                      <a:endParaRPr lang="en-US" sz="1800" b="0" dirty="0"/>
                    </a:p>
                  </a:txBody>
                  <a:tcPr marT="45700" marB="45700"/>
                </a:tc>
                <a:tc>
                  <a:txBody>
                    <a:bodyPr/>
                    <a:lstStyle/>
                    <a:p>
                      <a:r>
                        <a:rPr lang="en-US" sz="1800" b="0" dirty="0" smtClean="0"/>
                        <a:t>Apply to the nation as a whole; example</a:t>
                      </a:r>
                      <a:r>
                        <a:rPr lang="en-US" sz="1800" b="0" baseline="0" dirty="0" smtClean="0"/>
                        <a:t> tax measures</a:t>
                      </a:r>
                      <a:endParaRPr lang="en-US" sz="1800" b="0" dirty="0"/>
                    </a:p>
                  </a:txBody>
                  <a:tcPr marT="45700" marB="45700"/>
                </a:tc>
                <a:extLst>
                  <a:ext uri="{0D108BD9-81ED-4DB2-BD59-A6C34878D82A}">
                    <a16:rowId xmlns:a16="http://schemas.microsoft.com/office/drawing/2014/main" val="10000"/>
                  </a:ext>
                </a:extLst>
              </a:tr>
              <a:tr h="457200">
                <a:tc>
                  <a:txBody>
                    <a:bodyPr/>
                    <a:lstStyle/>
                    <a:p>
                      <a:r>
                        <a:rPr lang="en-US" sz="1800" dirty="0" smtClean="0"/>
                        <a:t>Private Bills</a:t>
                      </a:r>
                      <a:endParaRPr lang="en-US" sz="1800" dirty="0"/>
                    </a:p>
                  </a:txBody>
                  <a:tcPr marT="45700" marB="45700"/>
                </a:tc>
                <a:tc>
                  <a:txBody>
                    <a:bodyPr/>
                    <a:lstStyle/>
                    <a:p>
                      <a:r>
                        <a:rPr lang="en-US" sz="1800" b="0" dirty="0" smtClean="0"/>
                        <a:t>Apply to a certain person or places rather</a:t>
                      </a:r>
                      <a:r>
                        <a:rPr lang="en-US" sz="1800" b="0" baseline="0" dirty="0" smtClean="0"/>
                        <a:t> than to the entire nation</a:t>
                      </a:r>
                      <a:endParaRPr lang="en-US" sz="1800" b="0" dirty="0"/>
                    </a:p>
                  </a:txBody>
                  <a:tcPr marT="45700" marB="45700"/>
                </a:tc>
                <a:extLst>
                  <a:ext uri="{0D108BD9-81ED-4DB2-BD59-A6C34878D82A}">
                    <a16:rowId xmlns:a16="http://schemas.microsoft.com/office/drawing/2014/main" val="10001"/>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01539133"/>
              </p:ext>
            </p:extLst>
          </p:nvPr>
        </p:nvGraphicFramePr>
        <p:xfrm>
          <a:off x="1171978" y="3879761"/>
          <a:ext cx="9878095" cy="2362200"/>
        </p:xfrm>
        <a:graphic>
          <a:graphicData uri="http://schemas.openxmlformats.org/drawingml/2006/table">
            <a:tbl>
              <a:tblPr firstRow="1" bandRow="1">
                <a:tableStyleId>{69CF1AB2-1976-4502-BF36-3FF5EA218861}</a:tableStyleId>
              </a:tblPr>
              <a:tblGrid>
                <a:gridCol w="1447800">
                  <a:extLst>
                    <a:ext uri="{9D8B030D-6E8A-4147-A177-3AD203B41FA5}">
                      <a16:colId xmlns:a16="http://schemas.microsoft.com/office/drawing/2014/main" val="20000"/>
                    </a:ext>
                  </a:extLst>
                </a:gridCol>
                <a:gridCol w="8430295">
                  <a:extLst>
                    <a:ext uri="{9D8B030D-6E8A-4147-A177-3AD203B41FA5}">
                      <a16:colId xmlns:a16="http://schemas.microsoft.com/office/drawing/2014/main" val="20001"/>
                    </a:ext>
                  </a:extLst>
                </a:gridCol>
              </a:tblGrid>
              <a:tr h="590550">
                <a:tc>
                  <a:txBody>
                    <a:bodyPr/>
                    <a:lstStyle/>
                    <a:p>
                      <a:r>
                        <a:rPr lang="en-US" sz="1600" b="0" dirty="0" smtClean="0"/>
                        <a:t> Joint Resolutions</a:t>
                      </a:r>
                      <a:endParaRPr lang="en-US" sz="1600" b="0" dirty="0"/>
                    </a:p>
                  </a:txBody>
                  <a:tcPr marT="45714" marB="45714" anchor="ctr"/>
                </a:tc>
                <a:tc>
                  <a:txBody>
                    <a:bodyPr/>
                    <a:lstStyle/>
                    <a:p>
                      <a:r>
                        <a:rPr lang="en-US" sz="1600" b="0" dirty="0" smtClean="0"/>
                        <a:t> Are similar to bill, when passed, have the</a:t>
                      </a:r>
                      <a:r>
                        <a:rPr lang="en-US" sz="1600" b="0" baseline="0" dirty="0" smtClean="0"/>
                        <a:t> force of law; usually deal with a temporary matter/appropriate money (Example: Presidential Inauguration, Declare War)</a:t>
                      </a:r>
                    </a:p>
                  </a:txBody>
                  <a:tcPr marT="45714" marB="45714"/>
                </a:tc>
                <a:extLst>
                  <a:ext uri="{0D108BD9-81ED-4DB2-BD59-A6C34878D82A}">
                    <a16:rowId xmlns:a16="http://schemas.microsoft.com/office/drawing/2014/main" val="10000"/>
                  </a:ext>
                </a:extLst>
              </a:tr>
              <a:tr h="590550">
                <a:tc>
                  <a:txBody>
                    <a:bodyPr/>
                    <a:lstStyle/>
                    <a:p>
                      <a:r>
                        <a:rPr lang="en-US" sz="1600" dirty="0" smtClean="0"/>
                        <a:t>Concurrent Resolutions</a:t>
                      </a:r>
                      <a:endParaRPr lang="en-US" sz="1600" dirty="0"/>
                    </a:p>
                  </a:txBody>
                  <a:tcPr marT="45714" marB="45714" anchor="ctr"/>
                </a:tc>
                <a:tc>
                  <a:txBody>
                    <a:bodyPr/>
                    <a:lstStyle/>
                    <a:p>
                      <a:r>
                        <a:rPr lang="en-US" sz="1600" b="0" dirty="0" smtClean="0"/>
                        <a:t> Deal in matters in which the House and Senate must act jointly</a:t>
                      </a:r>
                      <a:r>
                        <a:rPr lang="en-US" sz="1600" b="0" baseline="0" dirty="0" smtClean="0"/>
                        <a:t> on which a law is not needed (Example:  adjourning Congress or express Congress’s opinion on an issue)</a:t>
                      </a:r>
                      <a:endParaRPr lang="en-US" sz="1600" b="0" dirty="0"/>
                    </a:p>
                  </a:txBody>
                  <a:tcPr marT="45714" marB="45714"/>
                </a:tc>
                <a:extLst>
                  <a:ext uri="{0D108BD9-81ED-4DB2-BD59-A6C34878D82A}">
                    <a16:rowId xmlns:a16="http://schemas.microsoft.com/office/drawing/2014/main" val="10001"/>
                  </a:ext>
                </a:extLst>
              </a:tr>
              <a:tr h="590550">
                <a:tc>
                  <a:txBody>
                    <a:bodyPr/>
                    <a:lstStyle/>
                    <a:p>
                      <a:r>
                        <a:rPr lang="en-US" sz="1600" dirty="0" smtClean="0"/>
                        <a:t>Resolutions</a:t>
                      </a:r>
                      <a:endParaRPr lang="en-US" sz="1600" dirty="0"/>
                    </a:p>
                  </a:txBody>
                  <a:tcPr marT="45714" marB="45714" anchor="ctr"/>
                </a:tc>
                <a:tc>
                  <a:txBody>
                    <a:bodyPr/>
                    <a:lstStyle/>
                    <a:p>
                      <a:r>
                        <a:rPr lang="en-US" sz="1600" b="0" dirty="0" smtClean="0"/>
                        <a:t>Often called “simple resolutions” and deal with matters concerning either</a:t>
                      </a:r>
                      <a:r>
                        <a:rPr lang="en-US" sz="1600" b="0" baseline="0" dirty="0" smtClean="0"/>
                        <a:t> house alone (Example: if a new rule or procedure is needed)</a:t>
                      </a:r>
                      <a:endParaRPr lang="en-US" sz="1600" b="0" dirty="0"/>
                    </a:p>
                  </a:txBody>
                  <a:tcPr marT="45714" marB="45714"/>
                </a:tc>
                <a:extLst>
                  <a:ext uri="{0D108BD9-81ED-4DB2-BD59-A6C34878D82A}">
                    <a16:rowId xmlns:a16="http://schemas.microsoft.com/office/drawing/2014/main" val="10002"/>
                  </a:ext>
                </a:extLst>
              </a:tr>
              <a:tr h="590550">
                <a:tc>
                  <a:txBody>
                    <a:bodyPr/>
                    <a:lstStyle/>
                    <a:p>
                      <a:r>
                        <a:rPr lang="en-US" sz="1600" dirty="0" smtClean="0"/>
                        <a:t>Rider</a:t>
                      </a:r>
                      <a:endParaRPr lang="en-US" sz="1600" dirty="0"/>
                    </a:p>
                  </a:txBody>
                  <a:tcPr marT="45714" marB="45714" anchor="ctr"/>
                </a:tc>
                <a:tc>
                  <a:txBody>
                    <a:bodyPr/>
                    <a:lstStyle/>
                    <a:p>
                      <a:r>
                        <a:rPr lang="en-US" sz="1600" b="0" dirty="0" smtClean="0"/>
                        <a:t>A provision</a:t>
                      </a:r>
                      <a:r>
                        <a:rPr lang="en-US" sz="1600" b="0" baseline="0" dirty="0" smtClean="0"/>
                        <a:t> not likely to pass on its own and is attached to a matter that will most likely pass</a:t>
                      </a:r>
                      <a:endParaRPr lang="en-US" sz="1600" b="0" dirty="0"/>
                    </a:p>
                  </a:txBody>
                  <a:tcPr marT="45714" marB="45714"/>
                </a:tc>
                <a:extLst>
                  <a:ext uri="{0D108BD9-81ED-4DB2-BD59-A6C34878D82A}">
                    <a16:rowId xmlns:a16="http://schemas.microsoft.com/office/drawing/2014/main" val="10003"/>
                  </a:ext>
                </a:extLst>
              </a:tr>
            </a:tbl>
          </a:graphicData>
        </a:graphic>
      </p:graphicFrame>
      <p:pic>
        <p:nvPicPr>
          <p:cNvPr id="7" name="Picture 3" descr="ACF43BF.jpg"/>
          <p:cNvPicPr>
            <a:picLocks noChangeAspect="1"/>
          </p:cNvPicPr>
          <p:nvPr/>
        </p:nvPicPr>
        <p:blipFill>
          <a:blip r:embed="rId2" cstate="print"/>
          <a:srcRect/>
          <a:stretch>
            <a:fillRect/>
          </a:stretch>
        </p:blipFill>
        <p:spPr bwMode="auto">
          <a:xfrm>
            <a:off x="11003924" y="106028"/>
            <a:ext cx="887413" cy="1797050"/>
          </a:xfrm>
          <a:prstGeom prst="rect">
            <a:avLst/>
          </a:prstGeom>
          <a:noFill/>
          <a:ln w="9525">
            <a:noFill/>
            <a:miter lim="800000"/>
            <a:headEnd/>
            <a:tailEnd/>
          </a:ln>
        </p:spPr>
      </p:pic>
    </p:spTree>
    <p:extLst>
      <p:ext uri="{BB962C8B-B14F-4D97-AF65-F5344CB8AC3E}">
        <p14:creationId xmlns:p14="http://schemas.microsoft.com/office/powerpoint/2010/main" val="56934031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17" y="17859"/>
            <a:ext cx="12223917" cy="6840141"/>
          </a:xfrm>
          <a:prstGeom prst="rect">
            <a:avLst/>
          </a:prstGeom>
        </p:spPr>
      </p:pic>
    </p:spTree>
    <p:extLst>
      <p:ext uri="{BB962C8B-B14F-4D97-AF65-F5344CB8AC3E}">
        <p14:creationId xmlns:p14="http://schemas.microsoft.com/office/powerpoint/2010/main" val="83227033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The First Steps-Step 2</a:t>
            </a:r>
            <a:endParaRPr lang="en-US" b="1" dirty="0"/>
          </a:p>
        </p:txBody>
      </p:sp>
      <p:sp>
        <p:nvSpPr>
          <p:cNvPr id="33795" name="Content Placeholder 2"/>
          <p:cNvSpPr>
            <a:spLocks noGrp="1"/>
          </p:cNvSpPr>
          <p:nvPr>
            <p:ph sz="quarter" idx="1"/>
          </p:nvPr>
        </p:nvSpPr>
        <p:spPr>
          <a:xfrm>
            <a:off x="265397" y="1563710"/>
            <a:ext cx="11217499" cy="4572000"/>
          </a:xfrm>
        </p:spPr>
        <p:txBody>
          <a:bodyPr/>
          <a:lstStyle/>
          <a:p>
            <a:pPr lvl="1" eaLnBrk="1" hangingPunct="1">
              <a:buFont typeface="Arial" charset="0"/>
              <a:buChar char="•"/>
            </a:pPr>
            <a:r>
              <a:rPr lang="en-US" dirty="0"/>
              <a:t>Bills are given a name</a:t>
            </a:r>
          </a:p>
          <a:p>
            <a:pPr lvl="2" eaLnBrk="1" hangingPunct="1"/>
            <a:r>
              <a:rPr lang="en-US" sz="2400" dirty="0"/>
              <a:t>Bills that are introduced in the House are introduced  as </a:t>
            </a:r>
            <a:r>
              <a:rPr lang="en-US" sz="2400" b="1" dirty="0"/>
              <a:t>H.R. </a:t>
            </a:r>
            <a:r>
              <a:rPr lang="en-US" sz="2400" dirty="0"/>
              <a:t>.</a:t>
            </a:r>
          </a:p>
          <a:p>
            <a:pPr lvl="2" eaLnBrk="1" hangingPunct="1">
              <a:buFont typeface="Arial" charset="0"/>
              <a:buChar char="–"/>
            </a:pPr>
            <a:r>
              <a:rPr lang="en-US" sz="2400" b="1" dirty="0"/>
              <a:t>H.R. 3410</a:t>
            </a:r>
            <a:r>
              <a:rPr lang="en-US" sz="2400" dirty="0"/>
              <a:t> would be the 3,410 measure introduced in the House during the congressional term</a:t>
            </a:r>
          </a:p>
          <a:p>
            <a:pPr lvl="2" eaLnBrk="1" hangingPunct="1"/>
            <a:r>
              <a:rPr lang="en-US" sz="2400" dirty="0"/>
              <a:t>Bills that originate in the Senate receive the prefix </a:t>
            </a:r>
            <a:r>
              <a:rPr lang="en-US" sz="2400" b="1" dirty="0"/>
              <a:t> S</a:t>
            </a:r>
            <a:r>
              <a:rPr lang="en-US" sz="2400" dirty="0"/>
              <a:t> </a:t>
            </a:r>
          </a:p>
          <a:p>
            <a:pPr lvl="2" eaLnBrk="1" hangingPunct="1">
              <a:buFont typeface="Arial" charset="0"/>
              <a:buChar char="–"/>
            </a:pPr>
            <a:r>
              <a:rPr lang="en-US" sz="2400" b="1" dirty="0"/>
              <a:t>S. 210</a:t>
            </a:r>
          </a:p>
          <a:p>
            <a:pPr lvl="1" eaLnBrk="1" hangingPunct="1">
              <a:buFont typeface="Arial" charset="0"/>
              <a:buChar char="•"/>
            </a:pPr>
            <a:r>
              <a:rPr lang="en-US" dirty="0"/>
              <a:t>Resolutions are similarly identified in Congress in the order of their </a:t>
            </a:r>
            <a:r>
              <a:rPr lang="en-US" dirty="0" smtClean="0"/>
              <a:t>introduction</a:t>
            </a:r>
          </a:p>
          <a:p>
            <a:pPr lvl="1" eaLnBrk="1" hangingPunct="1">
              <a:buFont typeface="Arial" charset="0"/>
              <a:buChar char="•"/>
            </a:pPr>
            <a:r>
              <a:rPr lang="en-US" dirty="0" smtClean="0"/>
              <a:t>In the House, members drop the bills into a hopper, a box near the clerk’s desk</a:t>
            </a:r>
          </a:p>
          <a:p>
            <a:pPr lvl="1" eaLnBrk="1" hangingPunct="1">
              <a:buFont typeface="Arial" charset="0"/>
              <a:buChar char="•"/>
            </a:pPr>
            <a:r>
              <a:rPr lang="en-US" dirty="0" smtClean="0"/>
              <a:t>In the Senate, the presiding officer must first recognize the senator, who then formally presents the bill</a:t>
            </a:r>
            <a:endParaRPr lang="en-US" dirty="0"/>
          </a:p>
          <a:p>
            <a:pPr marL="0" indent="0">
              <a:buNone/>
            </a:pPr>
            <a:endParaRPr lang="en-US" dirty="0" smtClean="0"/>
          </a:p>
        </p:txBody>
      </p:sp>
      <p:pic>
        <p:nvPicPr>
          <p:cNvPr id="33796"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54560" y="5215943"/>
            <a:ext cx="1952625" cy="144525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3568" y="5215943"/>
            <a:ext cx="2304863" cy="1445251"/>
          </a:xfrm>
          <a:prstGeom prst="rect">
            <a:avLst/>
          </a:prstGeom>
        </p:spPr>
      </p:pic>
    </p:spTree>
    <p:extLst>
      <p:ext uri="{BB962C8B-B14F-4D97-AF65-F5344CB8AC3E}">
        <p14:creationId xmlns:p14="http://schemas.microsoft.com/office/powerpoint/2010/main" val="14081139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The First Steps-Step 3</a:t>
            </a:r>
            <a:endParaRPr lang="en-US" b="1" dirty="0"/>
          </a:p>
        </p:txBody>
      </p:sp>
      <p:sp>
        <p:nvSpPr>
          <p:cNvPr id="34819" name="Content Placeholder 2"/>
          <p:cNvSpPr>
            <a:spLocks noGrp="1"/>
          </p:cNvSpPr>
          <p:nvPr>
            <p:ph sz="quarter" idx="1"/>
          </p:nvPr>
        </p:nvSpPr>
        <p:spPr>
          <a:xfrm>
            <a:off x="347730" y="1527175"/>
            <a:ext cx="11006070" cy="4572000"/>
          </a:xfrm>
        </p:spPr>
        <p:txBody>
          <a:bodyPr/>
          <a:lstStyle/>
          <a:p>
            <a:pPr eaLnBrk="1" hangingPunct="1">
              <a:buFont typeface="Arial" charset="0"/>
              <a:buChar char="•"/>
            </a:pPr>
            <a:r>
              <a:rPr lang="en-US" dirty="0" smtClean="0"/>
              <a:t>The clerk of the House also gives each bill:</a:t>
            </a:r>
          </a:p>
          <a:p>
            <a:pPr lvl="1" eaLnBrk="1" hangingPunct="1">
              <a:buFont typeface="Arial" charset="0"/>
              <a:buChar char="–"/>
            </a:pPr>
            <a:r>
              <a:rPr lang="en-US" dirty="0" smtClean="0"/>
              <a:t>A short title</a:t>
            </a:r>
          </a:p>
          <a:p>
            <a:pPr lvl="1" eaLnBrk="1" hangingPunct="1">
              <a:buFont typeface="Arial" charset="0"/>
              <a:buChar char="–"/>
            </a:pPr>
            <a:r>
              <a:rPr lang="en-US" dirty="0" smtClean="0"/>
              <a:t>Brief summary of its principal contents</a:t>
            </a:r>
          </a:p>
          <a:p>
            <a:pPr eaLnBrk="1" hangingPunct="1">
              <a:buFont typeface="Arial" charset="0"/>
              <a:buChar char="•"/>
            </a:pPr>
            <a:r>
              <a:rPr lang="en-US" dirty="0" smtClean="0"/>
              <a:t>The bill is then entered in the House </a:t>
            </a:r>
            <a:r>
              <a:rPr lang="en-US" i="1" dirty="0" smtClean="0"/>
              <a:t>Journal</a:t>
            </a:r>
            <a:r>
              <a:rPr lang="en-US" dirty="0" smtClean="0"/>
              <a:t> and in the </a:t>
            </a:r>
            <a:r>
              <a:rPr lang="en-US" i="1" dirty="0" smtClean="0"/>
              <a:t>Congressional Record </a:t>
            </a:r>
            <a:r>
              <a:rPr lang="en-US" dirty="0" smtClean="0"/>
              <a:t>for the day</a:t>
            </a:r>
          </a:p>
          <a:p>
            <a:pPr eaLnBrk="1" hangingPunct="1">
              <a:buFont typeface="Arial" charset="0"/>
              <a:buChar char="•"/>
            </a:pPr>
            <a:r>
              <a:rPr lang="en-US" dirty="0" smtClean="0"/>
              <a:t>The </a:t>
            </a:r>
            <a:r>
              <a:rPr lang="en-US" i="1" dirty="0" smtClean="0"/>
              <a:t>Journal</a:t>
            </a:r>
          </a:p>
          <a:p>
            <a:pPr lvl="1" eaLnBrk="1" hangingPunct="1">
              <a:buFont typeface="Arial" charset="0"/>
              <a:buChar char="–"/>
            </a:pPr>
            <a:r>
              <a:rPr lang="en-US" dirty="0" smtClean="0"/>
              <a:t>Contains the minutes, the official record, of the daily proceedings in the House or Senate</a:t>
            </a:r>
          </a:p>
          <a:p>
            <a:pPr eaLnBrk="1" hangingPunct="1">
              <a:buFont typeface="Arial" charset="0"/>
              <a:buChar char="•"/>
            </a:pPr>
            <a:r>
              <a:rPr lang="en-US" dirty="0" smtClean="0"/>
              <a:t>The </a:t>
            </a:r>
            <a:r>
              <a:rPr lang="en-US" i="1" dirty="0" smtClean="0"/>
              <a:t>Congressional Record</a:t>
            </a:r>
            <a:endParaRPr lang="en-US" dirty="0" smtClean="0"/>
          </a:p>
          <a:p>
            <a:pPr lvl="1" eaLnBrk="1" hangingPunct="1">
              <a:buFont typeface="Arial" charset="0"/>
              <a:buChar char="–"/>
            </a:pPr>
            <a:r>
              <a:rPr lang="en-US" dirty="0" smtClean="0"/>
              <a:t>Account of daily proceedings</a:t>
            </a:r>
          </a:p>
        </p:txBody>
      </p:sp>
      <p:pic>
        <p:nvPicPr>
          <p:cNvPr id="4"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spTree>
    <p:extLst>
      <p:ext uri="{BB962C8B-B14F-4D97-AF65-F5344CB8AC3E}">
        <p14:creationId xmlns:p14="http://schemas.microsoft.com/office/powerpoint/2010/main" val="117715957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The Bill in Committee-Step 4</a:t>
            </a:r>
            <a:endParaRPr lang="en-US" b="1" dirty="0"/>
          </a:p>
        </p:txBody>
      </p:sp>
      <p:sp>
        <p:nvSpPr>
          <p:cNvPr id="3" name="Content Placeholder 2"/>
          <p:cNvSpPr>
            <a:spLocks noGrp="1"/>
          </p:cNvSpPr>
          <p:nvPr>
            <p:ph sz="quarter" idx="1"/>
          </p:nvPr>
        </p:nvSpPr>
        <p:spPr>
          <a:xfrm>
            <a:off x="373486" y="1527175"/>
            <a:ext cx="11397804" cy="5182718"/>
          </a:xfrm>
        </p:spPr>
        <p:txBody>
          <a:bodyPr>
            <a:normAutofit fontScale="92500"/>
          </a:bodyPr>
          <a:lstStyle/>
          <a:p>
            <a:pPr eaLnBrk="1" hangingPunct="1">
              <a:defRPr/>
            </a:pPr>
            <a:r>
              <a:rPr lang="en-US" dirty="0" smtClean="0"/>
              <a:t>Speaker of the House send the bill to committee</a:t>
            </a:r>
          </a:p>
          <a:p>
            <a:pPr lvl="1">
              <a:defRPr/>
            </a:pPr>
            <a:r>
              <a:rPr lang="en-US" dirty="0" smtClean="0"/>
              <a:t>When a committee decides to act on a bill, it holds hearings to listen to expert testimony.</a:t>
            </a:r>
          </a:p>
          <a:p>
            <a:pPr>
              <a:defRPr/>
            </a:pPr>
            <a:r>
              <a:rPr lang="en-US" dirty="0"/>
              <a:t>That body may do one of several things</a:t>
            </a:r>
            <a:r>
              <a:rPr lang="en-US" dirty="0" smtClean="0"/>
              <a:t>:</a:t>
            </a:r>
            <a:endParaRPr lang="en-US" dirty="0"/>
          </a:p>
          <a:p>
            <a:pPr marL="514350" indent="-514350">
              <a:buFont typeface="+mj-lt"/>
              <a:buAutoNum type="arabicPeriod"/>
              <a:defRPr/>
            </a:pPr>
            <a:r>
              <a:rPr lang="en-US" dirty="0"/>
              <a:t>Report the bill favorably, with a “do pass” recommendation. It is then the chairman’s job to steer the bill through debate on the </a:t>
            </a:r>
            <a:r>
              <a:rPr lang="en-US" dirty="0" smtClean="0"/>
              <a:t>floor</a:t>
            </a:r>
            <a:endParaRPr lang="en-US" dirty="0"/>
          </a:p>
          <a:p>
            <a:pPr marL="514350" indent="-514350">
              <a:buFont typeface="+mj-lt"/>
              <a:buAutoNum type="arabicPeriod" startAt="2"/>
              <a:defRPr/>
            </a:pPr>
            <a:r>
              <a:rPr lang="en-US" dirty="0"/>
              <a:t>Refuse to report the bill – </a:t>
            </a:r>
            <a:r>
              <a:rPr lang="en-US" dirty="0" smtClean="0"/>
              <a:t>“ the bill is killed”    </a:t>
            </a:r>
            <a:r>
              <a:rPr lang="en-US" b="1" dirty="0" smtClean="0"/>
              <a:t>(</a:t>
            </a:r>
            <a:r>
              <a:rPr lang="en-US" b="1" dirty="0" smtClean="0">
                <a:solidFill>
                  <a:schemeClr val="tx1"/>
                </a:solidFill>
              </a:rPr>
              <a:t>Most bills die during this step)</a:t>
            </a:r>
          </a:p>
          <a:p>
            <a:pPr marL="514350" indent="-514350">
              <a:buFont typeface="+mj-lt"/>
              <a:buAutoNum type="arabicPeriod" startAt="3"/>
              <a:defRPr/>
            </a:pPr>
            <a:r>
              <a:rPr lang="en-US" dirty="0" smtClean="0"/>
              <a:t>Report </a:t>
            </a:r>
            <a:r>
              <a:rPr lang="en-US" dirty="0"/>
              <a:t>the bill in amended form. Many bills are changed in committee, and several bills on the same subject may be combined into a single measure</a:t>
            </a:r>
            <a:r>
              <a:rPr lang="en-US" dirty="0" smtClean="0"/>
              <a:t>. This occurs in a markup session-making changes to the bill.</a:t>
            </a:r>
            <a:endParaRPr lang="en-US" dirty="0"/>
          </a:p>
          <a:p>
            <a:pPr marL="514350" indent="-514350">
              <a:buFont typeface="+mj-lt"/>
              <a:buAutoNum type="arabicPeriod" startAt="4"/>
              <a:defRPr/>
            </a:pPr>
            <a:r>
              <a:rPr lang="en-US" dirty="0"/>
              <a:t>Report the bill with an unfavorable </a:t>
            </a:r>
            <a:r>
              <a:rPr lang="en-US" dirty="0" smtClean="0"/>
              <a:t>recommendation</a:t>
            </a:r>
            <a:endParaRPr lang="en-US" dirty="0"/>
          </a:p>
          <a:p>
            <a:pPr marL="514350" indent="-514350">
              <a:buFont typeface="+mj-lt"/>
              <a:buAutoNum type="arabicPeriod" startAt="5"/>
              <a:defRPr/>
            </a:pPr>
            <a:r>
              <a:rPr lang="en-US" dirty="0"/>
              <a:t>Report a committee bill. This is an entirely new bill that the committee has substituted for one or several bills</a:t>
            </a:r>
          </a:p>
          <a:p>
            <a:pPr marL="788988" lvl="1" indent="-514350">
              <a:defRPr/>
            </a:pPr>
            <a:endParaRPr lang="en-US" dirty="0" smtClean="0">
              <a:solidFill>
                <a:schemeClr val="tx1"/>
              </a:solidFill>
            </a:endParaRPr>
          </a:p>
        </p:txBody>
      </p:sp>
      <p:pic>
        <p:nvPicPr>
          <p:cNvPr id="4"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spTree>
    <p:extLst>
      <p:ext uri="{BB962C8B-B14F-4D97-AF65-F5344CB8AC3E}">
        <p14:creationId xmlns:p14="http://schemas.microsoft.com/office/powerpoint/2010/main" val="399219323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Scheduling Floor Debates-Step 5</a:t>
            </a:r>
            <a:endParaRPr lang="en-US" b="1" dirty="0"/>
          </a:p>
        </p:txBody>
      </p:sp>
      <p:sp>
        <p:nvSpPr>
          <p:cNvPr id="3" name="Content Placeholder 2"/>
          <p:cNvSpPr>
            <a:spLocks noGrp="1"/>
          </p:cNvSpPr>
          <p:nvPr>
            <p:ph sz="quarter" idx="1"/>
          </p:nvPr>
        </p:nvSpPr>
        <p:spPr>
          <a:xfrm>
            <a:off x="218941" y="1527175"/>
            <a:ext cx="10110922" cy="4572000"/>
          </a:xfrm>
        </p:spPr>
        <p:txBody>
          <a:bodyPr/>
          <a:lstStyle/>
          <a:p>
            <a:pPr lvl="1" eaLnBrk="1" hangingPunct="1">
              <a:defRPr/>
            </a:pPr>
            <a:r>
              <a:rPr lang="en-US" dirty="0" smtClean="0"/>
              <a:t>The Rules Committee must grant a rule before most bills can reach the floor</a:t>
            </a:r>
          </a:p>
          <a:p>
            <a:pPr lvl="1" eaLnBrk="1" hangingPunct="1">
              <a:defRPr/>
            </a:pPr>
            <a:endParaRPr lang="en-US" dirty="0" smtClean="0"/>
          </a:p>
          <a:p>
            <a:pPr lvl="2" eaLnBrk="1" hangingPunct="1">
              <a:defRPr/>
            </a:pPr>
            <a:r>
              <a:rPr lang="en-US" dirty="0" smtClean="0"/>
              <a:t>Before the measures can be taken from a calendar, the Rules Committee must approve that step and set a time for its appearance on the floor</a:t>
            </a:r>
          </a:p>
          <a:p>
            <a:pPr lvl="2" eaLnBrk="1" hangingPunct="1">
              <a:defRPr/>
            </a:pPr>
            <a:endParaRPr lang="en-US" dirty="0" smtClean="0"/>
          </a:p>
          <a:p>
            <a:pPr lvl="2" eaLnBrk="1" hangingPunct="1">
              <a:defRPr/>
            </a:pPr>
            <a:r>
              <a:rPr lang="en-US" dirty="0" smtClean="0"/>
              <a:t>By not granting a rule for a bill, the Rules Committee can effectively kill it</a:t>
            </a:r>
          </a:p>
          <a:p>
            <a:pPr marL="593725" lvl="2" indent="0">
              <a:buNone/>
              <a:defRPr/>
            </a:pPr>
            <a:endParaRPr lang="en-US" dirty="0" smtClean="0"/>
          </a:p>
          <a:p>
            <a:pPr lvl="2" eaLnBrk="1" hangingPunct="1">
              <a:defRPr/>
            </a:pPr>
            <a:r>
              <a:rPr lang="en-US" dirty="0" smtClean="0"/>
              <a:t>Certain bills are privileged</a:t>
            </a:r>
          </a:p>
          <a:p>
            <a:pPr lvl="3" eaLnBrk="1" hangingPunct="1">
              <a:defRPr/>
            </a:pPr>
            <a:r>
              <a:rPr lang="en-US" dirty="0" smtClean="0"/>
              <a:t>They may be called up at almost anytime</a:t>
            </a:r>
          </a:p>
          <a:p>
            <a:pPr eaLnBrk="1" hangingPunct="1">
              <a:defRPr/>
            </a:pPr>
            <a:endParaRPr lang="en-US" dirty="0"/>
          </a:p>
        </p:txBody>
      </p:sp>
      <p:pic>
        <p:nvPicPr>
          <p:cNvPr id="37892" name="Picture 2" descr="C:\Users\House\AppData\Local\Microsoft\Windows\Temporary Internet Files\Content.IE5\RS13ZZ70\MP900309636[1].jpg"/>
          <p:cNvPicPr>
            <a:picLocks noChangeAspect="1" noChangeArrowheads="1"/>
          </p:cNvPicPr>
          <p:nvPr/>
        </p:nvPicPr>
        <p:blipFill>
          <a:blip r:embed="rId2" cstate="print"/>
          <a:srcRect/>
          <a:stretch>
            <a:fillRect/>
          </a:stretch>
        </p:blipFill>
        <p:spPr bwMode="auto">
          <a:xfrm>
            <a:off x="7918451" y="4495801"/>
            <a:ext cx="2041525" cy="1457325"/>
          </a:xfrm>
          <a:prstGeom prst="rect">
            <a:avLst/>
          </a:prstGeom>
          <a:noFill/>
          <a:ln w="9525">
            <a:noFill/>
            <a:miter lim="800000"/>
            <a:headEnd/>
            <a:tailEnd/>
          </a:ln>
        </p:spPr>
      </p:pic>
      <p:pic>
        <p:nvPicPr>
          <p:cNvPr id="5" name="Picture 4" descr="ACF43BF.jpg"/>
          <p:cNvPicPr>
            <a:picLocks noChangeAspect="1"/>
          </p:cNvPicPr>
          <p:nvPr/>
        </p:nvPicPr>
        <p:blipFill>
          <a:blip r:embed="rId3" cstate="print"/>
          <a:srcRect/>
          <a:stretch>
            <a:fillRect/>
          </a:stretch>
        </p:blipFill>
        <p:spPr bwMode="auto">
          <a:xfrm>
            <a:off x="10910093" y="129381"/>
            <a:ext cx="887413" cy="1797050"/>
          </a:xfrm>
          <a:prstGeom prst="rect">
            <a:avLst/>
          </a:prstGeom>
          <a:noFill/>
          <a:ln w="9525">
            <a:noFill/>
            <a:miter lim="800000"/>
            <a:headEnd/>
            <a:tailEnd/>
          </a:ln>
        </p:spPr>
      </p:pic>
    </p:spTree>
    <p:extLst>
      <p:ext uri="{BB962C8B-B14F-4D97-AF65-F5344CB8AC3E}">
        <p14:creationId xmlns:p14="http://schemas.microsoft.com/office/powerpoint/2010/main" val="241406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Terms and Sessions</a:t>
            </a:r>
            <a:endParaRPr lang="en-US" dirty="0"/>
          </a:p>
        </p:txBody>
      </p:sp>
      <p:sp>
        <p:nvSpPr>
          <p:cNvPr id="9219" name="Text Placeholder 2"/>
          <p:cNvSpPr>
            <a:spLocks noGrp="1"/>
          </p:cNvSpPr>
          <p:nvPr>
            <p:ph type="body" idx="1"/>
          </p:nvPr>
        </p:nvSpPr>
        <p:spPr>
          <a:xfrm>
            <a:off x="839788" y="1424782"/>
            <a:ext cx="5157787" cy="531812"/>
          </a:xfrm>
        </p:spPr>
        <p:txBody>
          <a:bodyPr/>
          <a:lstStyle/>
          <a:p>
            <a:pPr eaLnBrk="1" hangingPunct="1"/>
            <a:r>
              <a:rPr lang="en-US" b="1" dirty="0" smtClean="0"/>
              <a:t>Terms of Congress</a:t>
            </a:r>
          </a:p>
        </p:txBody>
      </p:sp>
      <p:sp>
        <p:nvSpPr>
          <p:cNvPr id="9220" name="Text Placeholder 3"/>
          <p:cNvSpPr>
            <a:spLocks noGrp="1"/>
          </p:cNvSpPr>
          <p:nvPr>
            <p:ph type="body" sz="quarter" idx="3"/>
          </p:nvPr>
        </p:nvSpPr>
        <p:spPr>
          <a:xfrm>
            <a:off x="6259512" y="1420020"/>
            <a:ext cx="5183188" cy="531812"/>
          </a:xfrm>
        </p:spPr>
        <p:txBody>
          <a:bodyPr/>
          <a:lstStyle/>
          <a:p>
            <a:pPr eaLnBrk="1" hangingPunct="1"/>
            <a:r>
              <a:rPr lang="en-US" b="1" dirty="0" smtClean="0"/>
              <a:t>Session of Congress</a:t>
            </a:r>
          </a:p>
        </p:txBody>
      </p:sp>
      <p:sp>
        <p:nvSpPr>
          <p:cNvPr id="5" name="Content Placeholder 4"/>
          <p:cNvSpPr>
            <a:spLocks noGrp="1"/>
          </p:cNvSpPr>
          <p:nvPr>
            <p:ph sz="quarter" idx="4294967295"/>
          </p:nvPr>
        </p:nvSpPr>
        <p:spPr>
          <a:xfrm>
            <a:off x="373844" y="1938338"/>
            <a:ext cx="5623731" cy="4187825"/>
          </a:xfrm>
          <a:prstGeom prst="rect">
            <a:avLst/>
          </a:prstGeom>
        </p:spPr>
        <p:txBody>
          <a:bodyPr rtlCol="0">
            <a:normAutofit/>
          </a:bodyPr>
          <a:lstStyle/>
          <a:p>
            <a:pPr marL="0" indent="0">
              <a:buNone/>
              <a:defRPr/>
            </a:pPr>
            <a:endParaRPr lang="en-US" dirty="0" smtClean="0">
              <a:solidFill>
                <a:schemeClr val="tx1">
                  <a:lumMod val="50000"/>
                  <a:lumOff val="50000"/>
                </a:schemeClr>
              </a:solidFill>
            </a:endParaRPr>
          </a:p>
          <a:p>
            <a:pPr>
              <a:defRPr/>
            </a:pPr>
            <a:r>
              <a:rPr lang="en-US" dirty="0" smtClean="0"/>
              <a:t>Each </a:t>
            </a:r>
            <a:r>
              <a:rPr lang="en-US" b="1" dirty="0" smtClean="0"/>
              <a:t>term</a:t>
            </a:r>
            <a:r>
              <a:rPr lang="en-US" dirty="0" smtClean="0"/>
              <a:t> of Congress lasts two years</a:t>
            </a:r>
          </a:p>
          <a:p>
            <a:pPr>
              <a:defRPr/>
            </a:pPr>
            <a:r>
              <a:rPr lang="en-US" dirty="0" smtClean="0"/>
              <a:t>The start of each two year term starts on January 3</a:t>
            </a:r>
            <a:r>
              <a:rPr lang="en-US" baseline="30000" dirty="0" smtClean="0"/>
              <a:t>rd</a:t>
            </a:r>
            <a:r>
              <a:rPr lang="en-US" dirty="0" smtClean="0"/>
              <a:t> on every odd-numbered year.</a:t>
            </a:r>
          </a:p>
          <a:p>
            <a:pPr marL="0" indent="0">
              <a:buNone/>
              <a:defRPr/>
            </a:pPr>
            <a:endParaRPr lang="en-US" dirty="0">
              <a:solidFill>
                <a:schemeClr val="tx1">
                  <a:lumMod val="50000"/>
                  <a:lumOff val="50000"/>
                </a:schemeClr>
              </a:solidFill>
            </a:endParaRPr>
          </a:p>
        </p:txBody>
      </p:sp>
      <p:sp>
        <p:nvSpPr>
          <p:cNvPr id="6" name="Content Placeholder 5"/>
          <p:cNvSpPr>
            <a:spLocks noGrp="1"/>
          </p:cNvSpPr>
          <p:nvPr>
            <p:ph sz="quarter" idx="4294967295"/>
          </p:nvPr>
        </p:nvSpPr>
        <p:spPr>
          <a:xfrm>
            <a:off x="6126666" y="1938338"/>
            <a:ext cx="5807096" cy="3509425"/>
          </a:xfrm>
          <a:prstGeom prst="rect">
            <a:avLst/>
          </a:prstGeom>
        </p:spPr>
        <p:txBody>
          <a:bodyPr rtlCol="0">
            <a:normAutofit lnSpcReduction="10000"/>
          </a:bodyPr>
          <a:lstStyle/>
          <a:p>
            <a:pPr>
              <a:defRPr/>
            </a:pPr>
            <a:endParaRPr lang="en-US" dirty="0" smtClean="0"/>
          </a:p>
          <a:p>
            <a:pPr>
              <a:defRPr/>
            </a:pPr>
            <a:r>
              <a:rPr lang="en-US" dirty="0" smtClean="0"/>
              <a:t>A </a:t>
            </a:r>
            <a:r>
              <a:rPr lang="en-US" b="1" dirty="0" smtClean="0"/>
              <a:t>session</a:t>
            </a:r>
            <a:r>
              <a:rPr lang="en-US" dirty="0" smtClean="0"/>
              <a:t> of Congress is that period of time during which, each year, Congress assembles</a:t>
            </a:r>
            <a:endParaRPr lang="en-US" dirty="0"/>
          </a:p>
          <a:p>
            <a:pPr>
              <a:defRPr/>
            </a:pPr>
            <a:r>
              <a:rPr lang="en-US" dirty="0" smtClean="0"/>
              <a:t>There are two sessions of each term of Congress – one session each year.</a:t>
            </a:r>
            <a:endParaRPr lang="en-US" dirty="0"/>
          </a:p>
          <a:p>
            <a:pPr>
              <a:defRPr/>
            </a:pPr>
            <a:r>
              <a:rPr lang="en-US" b="1" dirty="0" smtClean="0"/>
              <a:t>Special Session</a:t>
            </a:r>
            <a:r>
              <a:rPr lang="en-US" dirty="0" smtClean="0"/>
              <a:t> – only the President may call; emergency situations only.</a:t>
            </a:r>
            <a:endParaRPr lang="en-US" b="1" dirty="0" smtClean="0"/>
          </a:p>
          <a:p>
            <a:pPr>
              <a:defRPr/>
            </a:pPr>
            <a:endParaRPr lang="en-US" dirty="0">
              <a:solidFill>
                <a:schemeClr val="tx1">
                  <a:lumMod val="50000"/>
                  <a:lumOff val="50000"/>
                </a:schemeClr>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358" y="5080895"/>
            <a:ext cx="3722297" cy="1777105"/>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587" y="158840"/>
            <a:ext cx="2305050" cy="1981200"/>
          </a:xfrm>
          <a:prstGeom prst="rect">
            <a:avLst/>
          </a:prstGeom>
        </p:spPr>
      </p:pic>
    </p:spTree>
    <p:extLst>
      <p:ext uri="{BB962C8B-B14F-4D97-AF65-F5344CB8AC3E}">
        <p14:creationId xmlns:p14="http://schemas.microsoft.com/office/powerpoint/2010/main" val="3716877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048" y="378004"/>
            <a:ext cx="10515600" cy="1325563"/>
          </a:xfrm>
        </p:spPr>
        <p:txBody>
          <a:bodyPr/>
          <a:lstStyle/>
          <a:p>
            <a:pPr eaLnBrk="1" hangingPunct="1">
              <a:defRPr/>
            </a:pPr>
            <a:r>
              <a:rPr lang="en-US" b="1" dirty="0" smtClean="0"/>
              <a:t>The Bill on the Floor-Step 6</a:t>
            </a:r>
            <a:endParaRPr lang="en-US" b="1" dirty="0"/>
          </a:p>
        </p:txBody>
      </p:sp>
      <p:sp>
        <p:nvSpPr>
          <p:cNvPr id="38915" name="Content Placeholder 2"/>
          <p:cNvSpPr>
            <a:spLocks noGrp="1"/>
          </p:cNvSpPr>
          <p:nvPr>
            <p:ph sz="quarter" idx="1"/>
          </p:nvPr>
        </p:nvSpPr>
        <p:spPr>
          <a:xfrm>
            <a:off x="103031" y="1527175"/>
            <a:ext cx="10226832" cy="4572000"/>
          </a:xfrm>
        </p:spPr>
        <p:txBody>
          <a:bodyPr/>
          <a:lstStyle/>
          <a:p>
            <a:pPr lvl="1" eaLnBrk="1" hangingPunct="1"/>
            <a:r>
              <a:rPr lang="en-US" dirty="0" smtClean="0"/>
              <a:t>Debate on the floor</a:t>
            </a:r>
          </a:p>
          <a:p>
            <a:pPr lvl="2" eaLnBrk="1" hangingPunct="1"/>
            <a:r>
              <a:rPr lang="en-US" sz="2400" dirty="0" smtClean="0"/>
              <a:t>This is where congressmen argue over the pros and cons different bills. </a:t>
            </a:r>
          </a:p>
          <a:p>
            <a:pPr lvl="2" eaLnBrk="1" hangingPunct="1"/>
            <a:r>
              <a:rPr lang="en-US" sz="2400" dirty="0" smtClean="0"/>
              <a:t>At this time, amendments can be added to a bill if the majority of the members present approve them.</a:t>
            </a:r>
          </a:p>
          <a:p>
            <a:pPr lvl="2" eaLnBrk="1" hangingPunct="1"/>
            <a:r>
              <a:rPr lang="en-US" sz="2400" dirty="0" smtClean="0"/>
              <a:t>Sometimes amendments are added to try to load the bill with unfavorable amendments to try and kill the bill</a:t>
            </a:r>
          </a:p>
          <a:p>
            <a:pPr eaLnBrk="1" hangingPunct="1">
              <a:buFont typeface="Wingdings 2" pitchFamily="18" charset="2"/>
              <a:buNone/>
            </a:pPr>
            <a:endParaRPr lang="en-US" dirty="0" smtClean="0"/>
          </a:p>
        </p:txBody>
      </p:sp>
      <p:pic>
        <p:nvPicPr>
          <p:cNvPr id="4"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564" y="3953814"/>
            <a:ext cx="3872247" cy="2904186"/>
          </a:xfrm>
          <a:prstGeom prst="rect">
            <a:avLst/>
          </a:prstGeom>
        </p:spPr>
      </p:pic>
    </p:spTree>
    <p:extLst>
      <p:ext uri="{BB962C8B-B14F-4D97-AF65-F5344CB8AC3E}">
        <p14:creationId xmlns:p14="http://schemas.microsoft.com/office/powerpoint/2010/main" val="328372114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The Bill on the Floor-Step 7</a:t>
            </a:r>
            <a:endParaRPr lang="en-US" b="1" dirty="0"/>
          </a:p>
        </p:txBody>
      </p:sp>
      <p:sp>
        <p:nvSpPr>
          <p:cNvPr id="3" name="Content Placeholder 2"/>
          <p:cNvSpPr>
            <a:spLocks noGrp="1"/>
          </p:cNvSpPr>
          <p:nvPr>
            <p:ph sz="quarter" idx="1"/>
          </p:nvPr>
        </p:nvSpPr>
        <p:spPr>
          <a:xfrm>
            <a:off x="231820" y="1527175"/>
            <a:ext cx="10098043" cy="4572000"/>
          </a:xfrm>
        </p:spPr>
        <p:txBody>
          <a:bodyPr/>
          <a:lstStyle/>
          <a:p>
            <a:pPr lvl="1" eaLnBrk="1" hangingPunct="1">
              <a:defRPr/>
            </a:pPr>
            <a:r>
              <a:rPr lang="en-US" dirty="0" smtClean="0"/>
              <a:t>Voting</a:t>
            </a:r>
          </a:p>
          <a:p>
            <a:pPr lvl="2" eaLnBrk="1" hangingPunct="1">
              <a:defRPr/>
            </a:pPr>
            <a:r>
              <a:rPr lang="en-US" dirty="0" smtClean="0"/>
              <a:t>Passage of a bill requires a majority vote of all the members present</a:t>
            </a:r>
          </a:p>
          <a:p>
            <a:pPr marL="1314450" lvl="2" indent="-514350">
              <a:buFont typeface="+mj-lt"/>
              <a:buAutoNum type="arabicPeriod"/>
              <a:defRPr/>
            </a:pPr>
            <a:r>
              <a:rPr lang="en-US" dirty="0" smtClean="0"/>
              <a:t>Voice votes are the most common</a:t>
            </a:r>
          </a:p>
          <a:p>
            <a:pPr marL="1314450" lvl="2" indent="-514350">
              <a:buFont typeface="+mj-lt"/>
              <a:buAutoNum type="arabicPeriod" startAt="2"/>
              <a:defRPr/>
            </a:pPr>
            <a:r>
              <a:rPr lang="en-US" dirty="0" smtClean="0"/>
              <a:t>The House also uses a third method is which votes are counted electronically</a:t>
            </a:r>
          </a:p>
          <a:p>
            <a:pPr eaLnBrk="1" hangingPunct="1">
              <a:defRPr/>
            </a:pPr>
            <a:r>
              <a:rPr lang="en-US" sz="2000" dirty="0"/>
              <a:t>The bill is engrossed, or printed in it final form.</a:t>
            </a:r>
          </a:p>
          <a:p>
            <a:pPr lvl="1" eaLnBrk="1" hangingPunct="1">
              <a:defRPr/>
            </a:pPr>
            <a:r>
              <a:rPr lang="en-US" sz="2000" dirty="0"/>
              <a:t>The Speaker of the House signs the approved </a:t>
            </a:r>
            <a:r>
              <a:rPr lang="en-US" sz="2000" dirty="0" smtClean="0"/>
              <a:t>bill</a:t>
            </a:r>
            <a:endParaRPr lang="en-US" sz="2000" dirty="0"/>
          </a:p>
          <a:p>
            <a:pPr eaLnBrk="1" hangingPunct="1">
              <a:defRPr/>
            </a:pPr>
            <a:r>
              <a:rPr lang="en-US" sz="2000" dirty="0"/>
              <a:t>Bill goes to the Senate and must pass in identical form.</a:t>
            </a:r>
          </a:p>
          <a:p>
            <a:pPr eaLnBrk="1" hangingPunct="1">
              <a:buFont typeface="Wingdings 2" pitchFamily="18" charset="2"/>
              <a:buNone/>
              <a:defRPr/>
            </a:pPr>
            <a:endParaRPr lang="en-US" dirty="0"/>
          </a:p>
        </p:txBody>
      </p:sp>
      <p:pic>
        <p:nvPicPr>
          <p:cNvPr id="4"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6270" y="4108360"/>
            <a:ext cx="5935730" cy="2749639"/>
          </a:xfrm>
          <a:prstGeom prst="rect">
            <a:avLst/>
          </a:prstGeom>
        </p:spPr>
      </p:pic>
    </p:spTree>
    <p:extLst>
      <p:ext uri="{BB962C8B-B14F-4D97-AF65-F5344CB8AC3E}">
        <p14:creationId xmlns:p14="http://schemas.microsoft.com/office/powerpoint/2010/main" val="216818593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846"/>
            <a:ext cx="12192000" cy="6855856"/>
          </a:xfrm>
          <a:prstGeom prst="rect">
            <a:avLst/>
          </a:prstGeom>
        </p:spPr>
      </p:pic>
    </p:spTree>
    <p:extLst>
      <p:ext uri="{BB962C8B-B14F-4D97-AF65-F5344CB8AC3E}">
        <p14:creationId xmlns:p14="http://schemas.microsoft.com/office/powerpoint/2010/main" val="14421234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p:cNvPicPr>
          <p:nvPr/>
        </p:nvPicPr>
        <p:blipFill>
          <a:blip r:embed="rId2" cstate="print"/>
          <a:srcRect/>
          <a:stretch>
            <a:fillRect/>
          </a:stretch>
        </p:blipFill>
        <p:spPr bwMode="auto">
          <a:xfrm>
            <a:off x="10744200" y="5489575"/>
            <a:ext cx="1219200" cy="1219200"/>
          </a:xfrm>
          <a:prstGeom prst="rect">
            <a:avLst/>
          </a:prstGeom>
          <a:noFill/>
          <a:ln w="9525">
            <a:noFill/>
            <a:miter lim="800000"/>
            <a:headEnd/>
            <a:tailEnd/>
          </a:ln>
        </p:spPr>
      </p:pic>
      <p:sp>
        <p:nvSpPr>
          <p:cNvPr id="2" name="Title 1"/>
          <p:cNvSpPr>
            <a:spLocks noGrp="1"/>
          </p:cNvSpPr>
          <p:nvPr>
            <p:ph type="title"/>
          </p:nvPr>
        </p:nvSpPr>
        <p:spPr/>
        <p:txBody>
          <a:bodyPr/>
          <a:lstStyle/>
          <a:p>
            <a:pPr eaLnBrk="1" hangingPunct="1">
              <a:defRPr/>
            </a:pPr>
            <a:r>
              <a:rPr lang="en-US" b="1" dirty="0" smtClean="0"/>
              <a:t>The Senate Floor-Step 8</a:t>
            </a:r>
            <a:endParaRPr lang="en-US" b="1" dirty="0"/>
          </a:p>
        </p:txBody>
      </p:sp>
      <p:sp>
        <p:nvSpPr>
          <p:cNvPr id="43012" name="Content Placeholder 3"/>
          <p:cNvSpPr>
            <a:spLocks noGrp="1"/>
          </p:cNvSpPr>
          <p:nvPr>
            <p:ph sz="quarter" idx="1"/>
          </p:nvPr>
        </p:nvSpPr>
        <p:spPr>
          <a:xfrm>
            <a:off x="296214" y="1527175"/>
            <a:ext cx="10033649" cy="4572000"/>
          </a:xfrm>
        </p:spPr>
        <p:txBody>
          <a:bodyPr/>
          <a:lstStyle/>
          <a:p>
            <a:pPr eaLnBrk="1" hangingPunct="1"/>
            <a:r>
              <a:rPr lang="en-US" dirty="0" smtClean="0"/>
              <a:t>Bills are called to the Senate Floor by the majority leader.</a:t>
            </a:r>
          </a:p>
          <a:p>
            <a:pPr lvl="1" eaLnBrk="1" hangingPunct="1"/>
            <a:r>
              <a:rPr lang="en-US" dirty="0" smtClean="0"/>
              <a:t>Then the bill is sent to a standing committee</a:t>
            </a:r>
          </a:p>
          <a:p>
            <a:pPr eaLnBrk="1" hangingPunct="1"/>
            <a:endParaRPr lang="en-US" dirty="0" smtClean="0"/>
          </a:p>
          <a:p>
            <a:pPr eaLnBrk="1" hangingPunct="1"/>
            <a:r>
              <a:rPr lang="en-US" dirty="0" smtClean="0"/>
              <a:t>The Senate’s proceeding are less form and its rules less strict than the House</a:t>
            </a:r>
          </a:p>
        </p:txBody>
      </p:sp>
      <p:pic>
        <p:nvPicPr>
          <p:cNvPr id="5" name="Picture 4" descr="ACF43BF.jpg"/>
          <p:cNvPicPr>
            <a:picLocks noChangeAspect="1"/>
          </p:cNvPicPr>
          <p:nvPr/>
        </p:nvPicPr>
        <p:blipFill>
          <a:blip r:embed="rId3" cstate="print"/>
          <a:srcRect/>
          <a:stretch>
            <a:fillRect/>
          </a:stretch>
        </p:blipFill>
        <p:spPr bwMode="auto">
          <a:xfrm>
            <a:off x="10910093" y="129381"/>
            <a:ext cx="887413" cy="1797050"/>
          </a:xfrm>
          <a:prstGeom prst="rect">
            <a:avLst/>
          </a:prstGeom>
          <a:noFill/>
          <a:ln w="9525">
            <a:noFill/>
            <a:miter lim="800000"/>
            <a:headEnd/>
            <a:tailEnd/>
          </a:ln>
        </p:spPr>
      </p:pic>
    </p:spTree>
    <p:extLst>
      <p:ext uri="{BB962C8B-B14F-4D97-AF65-F5344CB8AC3E}">
        <p14:creationId xmlns:p14="http://schemas.microsoft.com/office/powerpoint/2010/main" val="177784748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t>The Senate-Standing Committee-Step 9</a:t>
            </a:r>
            <a:endParaRPr lang="en-US" b="1" dirty="0"/>
          </a:p>
        </p:txBody>
      </p:sp>
      <p:sp>
        <p:nvSpPr>
          <p:cNvPr id="3" name="Content Placeholder 2"/>
          <p:cNvSpPr>
            <a:spLocks noGrp="1"/>
          </p:cNvSpPr>
          <p:nvPr>
            <p:ph sz="quarter" idx="1"/>
          </p:nvPr>
        </p:nvSpPr>
        <p:spPr>
          <a:xfrm>
            <a:off x="334851" y="1527175"/>
            <a:ext cx="9995012" cy="4572000"/>
          </a:xfrm>
        </p:spPr>
        <p:txBody>
          <a:bodyPr/>
          <a:lstStyle/>
          <a:p>
            <a:pPr>
              <a:defRPr/>
            </a:pPr>
            <a:r>
              <a:rPr lang="en-US" dirty="0" smtClean="0"/>
              <a:t>Bills sent to Committee go through the same process as they do in the House</a:t>
            </a:r>
          </a:p>
          <a:p>
            <a:pPr>
              <a:defRPr/>
            </a:pPr>
            <a:r>
              <a:rPr lang="en-US" dirty="0" smtClean="0"/>
              <a:t>Bills can :</a:t>
            </a:r>
          </a:p>
          <a:p>
            <a:pPr marL="514350" indent="-514350">
              <a:buFont typeface="+mj-lt"/>
              <a:buAutoNum type="arabicPeriod"/>
              <a:defRPr/>
            </a:pPr>
            <a:r>
              <a:rPr lang="en-US" sz="1800" dirty="0"/>
              <a:t>Report the bill favorably, with a “do pass” recommendation. It is then the chairman’s job to steer the bill through debate on the floor</a:t>
            </a:r>
          </a:p>
          <a:p>
            <a:pPr marL="514350" indent="-514350">
              <a:buFont typeface="+mj-lt"/>
              <a:buAutoNum type="arabicPeriod" startAt="2"/>
              <a:defRPr/>
            </a:pPr>
            <a:r>
              <a:rPr lang="en-US" sz="1800" dirty="0"/>
              <a:t>Refuse to report the bill – “ the bill is killed”</a:t>
            </a:r>
          </a:p>
          <a:p>
            <a:pPr marL="514350" indent="-514350">
              <a:buFont typeface="+mj-lt"/>
              <a:buAutoNum type="arabicPeriod" startAt="3"/>
              <a:defRPr/>
            </a:pPr>
            <a:r>
              <a:rPr lang="en-US" sz="1800" dirty="0"/>
              <a:t>Report the bill in amended form. Many bills are changed in committee, and several bills on the same subject may be combined into a single measure.</a:t>
            </a:r>
          </a:p>
          <a:p>
            <a:pPr marL="514350" indent="-514350">
              <a:buFont typeface="+mj-lt"/>
              <a:buAutoNum type="arabicPeriod" startAt="4"/>
              <a:defRPr/>
            </a:pPr>
            <a:r>
              <a:rPr lang="en-US" sz="1800" dirty="0"/>
              <a:t>Report the bill with an unfavorable recommendation</a:t>
            </a:r>
          </a:p>
          <a:p>
            <a:pPr marL="514350" indent="-514350">
              <a:buFont typeface="+mj-lt"/>
              <a:buAutoNum type="arabicPeriod" startAt="5"/>
              <a:defRPr/>
            </a:pPr>
            <a:r>
              <a:rPr lang="en-US" sz="1800" dirty="0"/>
              <a:t>Report a committee bill. This is an entirely new bill that the committee has substituted for one or several bills</a:t>
            </a:r>
          </a:p>
          <a:p>
            <a:pPr marL="514350" indent="-514350">
              <a:buFont typeface="+mj-lt"/>
              <a:buAutoNum type="arabicPeriod" startAt="2"/>
              <a:defRPr/>
            </a:pPr>
            <a:endParaRPr lang="en-US" sz="1800" dirty="0"/>
          </a:p>
          <a:p>
            <a:pPr>
              <a:buFont typeface="Wingdings 2" pitchFamily="18" charset="2"/>
              <a:buNone/>
              <a:defRPr/>
            </a:pPr>
            <a:endParaRPr lang="en-US" dirty="0"/>
          </a:p>
        </p:txBody>
      </p:sp>
      <p:pic>
        <p:nvPicPr>
          <p:cNvPr id="4"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spTree>
    <p:extLst>
      <p:ext uri="{BB962C8B-B14F-4D97-AF65-F5344CB8AC3E}">
        <p14:creationId xmlns:p14="http://schemas.microsoft.com/office/powerpoint/2010/main" val="306159699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Rules for Debate-Step 10</a:t>
            </a:r>
            <a:endParaRPr lang="en-US" dirty="0"/>
          </a:p>
        </p:txBody>
      </p:sp>
      <p:sp>
        <p:nvSpPr>
          <p:cNvPr id="3" name="Content Placeholder 2"/>
          <p:cNvSpPr>
            <a:spLocks noGrp="1"/>
          </p:cNvSpPr>
          <p:nvPr>
            <p:ph sz="quarter" idx="1"/>
          </p:nvPr>
        </p:nvSpPr>
        <p:spPr>
          <a:xfrm>
            <a:off x="394494" y="1527175"/>
            <a:ext cx="9935369" cy="4572000"/>
          </a:xfrm>
        </p:spPr>
        <p:txBody>
          <a:bodyPr/>
          <a:lstStyle/>
          <a:p>
            <a:pPr eaLnBrk="1" hangingPunct="1">
              <a:defRPr/>
            </a:pPr>
            <a:r>
              <a:rPr lang="en-US" dirty="0" smtClean="0"/>
              <a:t>Senators may speak on the floor for as long as the please, unlike the House.</a:t>
            </a:r>
          </a:p>
          <a:p>
            <a:pPr lvl="1" eaLnBrk="1" hangingPunct="1">
              <a:defRPr/>
            </a:pPr>
            <a:r>
              <a:rPr lang="en-US" dirty="0" smtClean="0"/>
              <a:t>The Senate has no rule that requires a senator to speak only to the measure before the chamber</a:t>
            </a:r>
          </a:p>
          <a:p>
            <a:pPr marL="274638" lvl="1" indent="0">
              <a:buNone/>
              <a:defRPr/>
            </a:pPr>
            <a:endParaRPr lang="en-US" dirty="0" smtClean="0"/>
          </a:p>
          <a:p>
            <a:pPr lvl="1" eaLnBrk="1" hangingPunct="1">
              <a:defRPr/>
            </a:pPr>
            <a:r>
              <a:rPr lang="en-US" dirty="0" smtClean="0"/>
              <a:t>The Senate’s rules do not allow any member to move the previous question</a:t>
            </a:r>
          </a:p>
          <a:p>
            <a:pPr lvl="1" eaLnBrk="1" hangingPunct="1">
              <a:defRPr/>
            </a:pPr>
            <a:endParaRPr lang="en-US" dirty="0" smtClean="0"/>
          </a:p>
          <a:p>
            <a:pPr lvl="1" eaLnBrk="1" hangingPunct="1">
              <a:defRPr/>
            </a:pPr>
            <a:r>
              <a:rPr lang="en-US" dirty="0" smtClean="0"/>
              <a:t>The Senate does have a “two-speech rule”</a:t>
            </a:r>
          </a:p>
          <a:p>
            <a:pPr lvl="2" eaLnBrk="1" hangingPunct="1">
              <a:defRPr/>
            </a:pPr>
            <a:r>
              <a:rPr lang="en-US" dirty="0" smtClean="0"/>
              <a:t>No Senator may speak more than twice on a given question on the same legislative day</a:t>
            </a:r>
          </a:p>
          <a:p>
            <a:pPr eaLnBrk="1" hangingPunct="1">
              <a:defRPr/>
            </a:pPr>
            <a:endParaRPr lang="en-US" dirty="0"/>
          </a:p>
        </p:txBody>
      </p:sp>
      <p:pic>
        <p:nvPicPr>
          <p:cNvPr id="4"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spTree>
    <p:extLst>
      <p:ext uri="{BB962C8B-B14F-4D97-AF65-F5344CB8AC3E}">
        <p14:creationId xmlns:p14="http://schemas.microsoft.com/office/powerpoint/2010/main" val="162902037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eaLnBrk="1" hangingPunct="1">
              <a:defRPr/>
            </a:pPr>
            <a:r>
              <a:rPr lang="en-US" dirty="0" smtClean="0"/>
              <a:t>Rules for Debate</a:t>
            </a:r>
            <a:endParaRPr lang="en-US" dirty="0"/>
          </a:p>
        </p:txBody>
      </p:sp>
      <p:sp>
        <p:nvSpPr>
          <p:cNvPr id="2" name="Text Placeholder 1"/>
          <p:cNvSpPr>
            <a:spLocks noGrp="1"/>
          </p:cNvSpPr>
          <p:nvPr>
            <p:ph sz="quarter" idx="1"/>
          </p:nvPr>
        </p:nvSpPr>
        <p:spPr>
          <a:xfrm>
            <a:off x="167425" y="1527175"/>
            <a:ext cx="10162438" cy="4572000"/>
          </a:xfrm>
        </p:spPr>
        <p:txBody>
          <a:bodyPr/>
          <a:lstStyle/>
          <a:p>
            <a:pPr marL="0" indent="0" algn="ctr">
              <a:buNone/>
              <a:defRPr/>
            </a:pPr>
            <a:r>
              <a:rPr lang="en-US" b="1" u="sng" dirty="0" smtClean="0">
                <a:hlinkClick r:id="rId2"/>
              </a:rPr>
              <a:t>Filibuster</a:t>
            </a:r>
            <a:endParaRPr lang="en-US" b="1" u="sng" dirty="0" smtClean="0"/>
          </a:p>
          <a:p>
            <a:pPr eaLnBrk="1" hangingPunct="1">
              <a:defRPr/>
            </a:pPr>
            <a:r>
              <a:rPr lang="en-US" dirty="0" smtClean="0"/>
              <a:t>Attempt to talk a bill to death</a:t>
            </a:r>
          </a:p>
          <a:p>
            <a:pPr lvl="1" eaLnBrk="1" hangingPunct="1">
              <a:defRPr/>
            </a:pPr>
            <a:r>
              <a:rPr lang="en-US" dirty="0" smtClean="0"/>
              <a:t>Stalling tactic</a:t>
            </a:r>
          </a:p>
          <a:p>
            <a:pPr lvl="1" eaLnBrk="1" hangingPunct="1">
              <a:defRPr/>
            </a:pPr>
            <a:r>
              <a:rPr lang="en-US" dirty="0" smtClean="0"/>
              <a:t>Process in which a minority of senators seeks to delay or prevent Senate action on a measure</a:t>
            </a:r>
          </a:p>
          <a:p>
            <a:pPr lvl="1" eaLnBrk="1" hangingPunct="1">
              <a:defRPr/>
            </a:pPr>
            <a:r>
              <a:rPr lang="en-US" dirty="0" smtClean="0"/>
              <a:t>Tries to monopolize the Senate floor and its time that the Senate must either drop the bill or change it in some manner acceptable to the minority</a:t>
            </a:r>
          </a:p>
          <a:p>
            <a:pPr lvl="1" eaLnBrk="1" hangingPunct="1">
              <a:defRPr/>
            </a:pPr>
            <a:r>
              <a:rPr lang="en-US" dirty="0" smtClean="0"/>
              <a:t>Senator Huey Long spoke for 15 hours</a:t>
            </a:r>
          </a:p>
          <a:p>
            <a:pPr lvl="2" eaLnBrk="1" hangingPunct="1">
              <a:defRPr/>
            </a:pPr>
            <a:r>
              <a:rPr lang="en-US" dirty="0" smtClean="0"/>
              <a:t>Read the phone book and gave out recipes for cornbread</a:t>
            </a:r>
          </a:p>
          <a:p>
            <a:pPr marL="0" indent="0" algn="ctr">
              <a:buNone/>
              <a:defRPr/>
            </a:pPr>
            <a:endParaRPr lang="en-US" b="1" u="sng" dirty="0"/>
          </a:p>
        </p:txBody>
      </p:sp>
      <p:pic>
        <p:nvPicPr>
          <p:cNvPr id="4" name="Picture 3" descr="ACF43BF.jpg"/>
          <p:cNvPicPr>
            <a:picLocks noChangeAspect="1"/>
          </p:cNvPicPr>
          <p:nvPr/>
        </p:nvPicPr>
        <p:blipFill>
          <a:blip r:embed="rId3" cstate="print"/>
          <a:srcRect/>
          <a:stretch>
            <a:fillRect/>
          </a:stretch>
        </p:blipFill>
        <p:spPr bwMode="auto">
          <a:xfrm>
            <a:off x="10910093" y="129381"/>
            <a:ext cx="887413" cy="1797050"/>
          </a:xfrm>
          <a:prstGeom prst="rect">
            <a:avLst/>
          </a:prstGeom>
          <a:noFill/>
          <a:ln w="9525">
            <a:noFill/>
            <a:miter lim="800000"/>
            <a:headEnd/>
            <a:tailEnd/>
          </a:ln>
        </p:spPr>
      </p:pic>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35629" y="5257800"/>
            <a:ext cx="2847975" cy="1600200"/>
          </a:xfrm>
          <a:prstGeom prst="rect">
            <a:avLst/>
          </a:prstGeom>
        </p:spPr>
      </p:pic>
      <p:pic>
        <p:nvPicPr>
          <p:cNvPr id="5" name="Picture 4">
            <a:hlinkClick r:id="rId6"/>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1988" y="5257800"/>
            <a:ext cx="2905125" cy="1571625"/>
          </a:xfrm>
          <a:prstGeom prst="rect">
            <a:avLst/>
          </a:prstGeom>
        </p:spPr>
      </p:pic>
    </p:spTree>
    <p:extLst>
      <p:ext uri="{BB962C8B-B14F-4D97-AF65-F5344CB8AC3E}">
        <p14:creationId xmlns:p14="http://schemas.microsoft.com/office/powerpoint/2010/main" val="360011893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Rules for Debate</a:t>
            </a:r>
            <a:endParaRPr lang="en-US" dirty="0"/>
          </a:p>
        </p:txBody>
      </p:sp>
      <p:sp>
        <p:nvSpPr>
          <p:cNvPr id="3" name="Content Placeholder 2"/>
          <p:cNvSpPr>
            <a:spLocks noGrp="1"/>
          </p:cNvSpPr>
          <p:nvPr>
            <p:ph sz="quarter" idx="1"/>
          </p:nvPr>
        </p:nvSpPr>
        <p:spPr>
          <a:xfrm>
            <a:off x="0" y="1527175"/>
            <a:ext cx="10329863" cy="4572000"/>
          </a:xfrm>
        </p:spPr>
        <p:txBody>
          <a:bodyPr/>
          <a:lstStyle/>
          <a:p>
            <a:pPr marL="0" indent="0" algn="ctr">
              <a:buNone/>
              <a:defRPr/>
            </a:pPr>
            <a:r>
              <a:rPr lang="en-US" b="1" u="sng" dirty="0" smtClean="0"/>
              <a:t>Cloture Rule</a:t>
            </a:r>
          </a:p>
          <a:p>
            <a:pPr eaLnBrk="1" hangingPunct="1">
              <a:defRPr/>
            </a:pPr>
            <a:r>
              <a:rPr lang="en-US" dirty="0" smtClean="0"/>
              <a:t>A procedure that may be used to limit or end debate in the senate. This requires 3/5</a:t>
            </a:r>
            <a:r>
              <a:rPr lang="en-US" baseline="30000" dirty="0" smtClean="0"/>
              <a:t>th</a:t>
            </a:r>
            <a:r>
              <a:rPr lang="en-US" dirty="0" smtClean="0"/>
              <a:t> or 60 senators.</a:t>
            </a:r>
          </a:p>
          <a:p>
            <a:pPr eaLnBrk="1" hangingPunct="1">
              <a:defRPr/>
            </a:pPr>
            <a:r>
              <a:rPr lang="en-US" dirty="0" smtClean="0"/>
              <a:t>Senators hesitate to support cloture motions for two reasons</a:t>
            </a:r>
          </a:p>
          <a:p>
            <a:pPr marL="971550" lvl="1" indent="-514350">
              <a:buFont typeface="Arial" charset="0"/>
              <a:buAutoNum type="arabicPeriod"/>
              <a:defRPr/>
            </a:pPr>
            <a:r>
              <a:rPr lang="en-US" dirty="0" smtClean="0"/>
              <a:t>Their dedication to the Senate’s tradition of free debate</a:t>
            </a:r>
          </a:p>
          <a:p>
            <a:pPr marL="971550" lvl="1" indent="-514350">
              <a:buFont typeface="Arial" charset="0"/>
              <a:buAutoNum type="arabicPeriod"/>
              <a:defRPr/>
            </a:pPr>
            <a:r>
              <a:rPr lang="en-US" dirty="0" smtClean="0"/>
              <a:t>Their practical worry that the frequent use of cloture will undercut the value of the filibuster that they may want to use one day</a:t>
            </a:r>
          </a:p>
          <a:p>
            <a:pPr marL="0" indent="0">
              <a:buNone/>
              <a:defRPr/>
            </a:pPr>
            <a:endParaRPr lang="en-US" dirty="0"/>
          </a:p>
        </p:txBody>
      </p:sp>
      <p:pic>
        <p:nvPicPr>
          <p:cNvPr id="4"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7353" y="4473526"/>
            <a:ext cx="3690153" cy="2222696"/>
          </a:xfrm>
          <a:prstGeom prst="rect">
            <a:avLst/>
          </a:prstGeom>
        </p:spPr>
      </p:pic>
    </p:spTree>
    <p:extLst>
      <p:ext uri="{BB962C8B-B14F-4D97-AF65-F5344CB8AC3E}">
        <p14:creationId xmlns:p14="http://schemas.microsoft.com/office/powerpoint/2010/main" val="111150947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The Bill on the Floor of the Senate-Step 11</a:t>
            </a:r>
            <a:endParaRPr lang="en-US" b="1" dirty="0"/>
          </a:p>
        </p:txBody>
      </p:sp>
      <p:sp>
        <p:nvSpPr>
          <p:cNvPr id="3" name="Content Placeholder 2"/>
          <p:cNvSpPr>
            <a:spLocks noGrp="1"/>
          </p:cNvSpPr>
          <p:nvPr>
            <p:ph sz="quarter" idx="1"/>
          </p:nvPr>
        </p:nvSpPr>
        <p:spPr>
          <a:xfrm>
            <a:off x="182880" y="1527175"/>
            <a:ext cx="10146983" cy="4572000"/>
          </a:xfrm>
        </p:spPr>
        <p:txBody>
          <a:bodyPr/>
          <a:lstStyle/>
          <a:p>
            <a:pPr lvl="1" eaLnBrk="1" hangingPunct="1">
              <a:defRPr/>
            </a:pPr>
            <a:r>
              <a:rPr lang="en-US" dirty="0" smtClean="0"/>
              <a:t>Voting</a:t>
            </a:r>
          </a:p>
          <a:p>
            <a:pPr lvl="2" eaLnBrk="1" hangingPunct="1">
              <a:defRPr/>
            </a:pPr>
            <a:r>
              <a:rPr lang="en-US" dirty="0" smtClean="0"/>
              <a:t>Passage of a bill requires a majority vote of all the members present</a:t>
            </a:r>
          </a:p>
          <a:p>
            <a:pPr lvl="2" eaLnBrk="1" hangingPunct="1">
              <a:defRPr/>
            </a:pPr>
            <a:r>
              <a:rPr lang="en-US" dirty="0" smtClean="0"/>
              <a:t>If the opposing party tries to filibuster the bill, 60 senators will be needed to pass the bill.</a:t>
            </a:r>
          </a:p>
          <a:p>
            <a:pPr marL="274638" lvl="1" indent="0">
              <a:buNone/>
              <a:defRPr/>
            </a:pPr>
            <a:endParaRPr lang="en-US" sz="2000" dirty="0"/>
          </a:p>
          <a:p>
            <a:pPr eaLnBrk="1" hangingPunct="1">
              <a:defRPr/>
            </a:pPr>
            <a:r>
              <a:rPr lang="en-US" sz="2000" dirty="0"/>
              <a:t>If the bill has been changed, it must be sent back to the House or it is sent to a Conference Committee .</a:t>
            </a:r>
          </a:p>
          <a:p>
            <a:pPr eaLnBrk="1" hangingPunct="1">
              <a:buFont typeface="Wingdings 2" pitchFamily="18" charset="2"/>
              <a:buNone/>
              <a:defRPr/>
            </a:pPr>
            <a:endParaRPr lang="en-US" dirty="0"/>
          </a:p>
        </p:txBody>
      </p:sp>
      <p:pic>
        <p:nvPicPr>
          <p:cNvPr id="4"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0" y="3798277"/>
            <a:ext cx="5921712" cy="3059723"/>
          </a:xfrm>
          <a:prstGeom prst="rect">
            <a:avLst/>
          </a:prstGeom>
        </p:spPr>
      </p:pic>
    </p:spTree>
    <p:extLst>
      <p:ext uri="{BB962C8B-B14F-4D97-AF65-F5344CB8AC3E}">
        <p14:creationId xmlns:p14="http://schemas.microsoft.com/office/powerpoint/2010/main" val="259918469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t>The President Acts-Step 12</a:t>
            </a:r>
            <a:endParaRPr lang="en-US" b="1" dirty="0"/>
          </a:p>
        </p:txBody>
      </p:sp>
      <p:sp>
        <p:nvSpPr>
          <p:cNvPr id="3" name="Content Placeholder 2"/>
          <p:cNvSpPr>
            <a:spLocks noGrp="1"/>
          </p:cNvSpPr>
          <p:nvPr>
            <p:ph sz="quarter" idx="1"/>
          </p:nvPr>
        </p:nvSpPr>
        <p:spPr>
          <a:xfrm>
            <a:off x="394494" y="1527175"/>
            <a:ext cx="11403012" cy="4572000"/>
          </a:xfrm>
        </p:spPr>
        <p:txBody>
          <a:bodyPr>
            <a:normAutofit fontScale="77500" lnSpcReduction="20000"/>
          </a:bodyPr>
          <a:lstStyle/>
          <a:p>
            <a:pPr lvl="1" eaLnBrk="1" hangingPunct="1">
              <a:defRPr/>
            </a:pPr>
            <a:r>
              <a:rPr lang="en-US" sz="2600" dirty="0"/>
              <a:t>Bill is sent to the President for approval</a:t>
            </a:r>
          </a:p>
          <a:p>
            <a:pPr marL="274638" lvl="1" indent="0">
              <a:buNone/>
              <a:defRPr/>
            </a:pPr>
            <a:endParaRPr lang="en-US" sz="2600" dirty="0"/>
          </a:p>
          <a:p>
            <a:pPr marL="857250" lvl="1" indent="-514350">
              <a:buFont typeface="Arial" charset="0"/>
              <a:buAutoNum type="arabicPeriod"/>
              <a:defRPr/>
            </a:pPr>
            <a:r>
              <a:rPr lang="en-US" sz="2800" dirty="0"/>
              <a:t>The President may sign the bill, and it becomes </a:t>
            </a:r>
            <a:r>
              <a:rPr lang="en-US" sz="2800" dirty="0" smtClean="0"/>
              <a:t>law</a:t>
            </a:r>
          </a:p>
          <a:p>
            <a:pPr marL="857250" lvl="1" indent="-514350">
              <a:buFont typeface="Arial" charset="0"/>
              <a:buAutoNum type="arabicPeriod"/>
              <a:defRPr/>
            </a:pPr>
            <a:endParaRPr lang="en-US" sz="2800" dirty="0" smtClean="0"/>
          </a:p>
          <a:p>
            <a:pPr marL="857250" lvl="1" indent="-514350">
              <a:buFont typeface="+mj-lt"/>
              <a:buAutoNum type="arabicPeriod"/>
              <a:defRPr/>
            </a:pPr>
            <a:r>
              <a:rPr lang="en-US" sz="2800" dirty="0" smtClean="0"/>
              <a:t>The President may veto the bill. The measure must then be returned to the house in which it originated, together with the President’s objections. Congress may then pass the bill over the President’s veto, by a two-thirds vote of the full membership of each house</a:t>
            </a:r>
          </a:p>
          <a:p>
            <a:pPr marL="857250" lvl="1" indent="-514350">
              <a:buFont typeface="+mj-lt"/>
              <a:buAutoNum type="arabicPeriod"/>
              <a:defRPr/>
            </a:pPr>
            <a:endParaRPr lang="en-US" sz="2800" dirty="0" smtClean="0"/>
          </a:p>
          <a:p>
            <a:pPr marL="765175" indent="-514350">
              <a:buFont typeface="Calibri" pitchFamily="34" charset="0"/>
              <a:buAutoNum type="arabicPeriod" startAt="3"/>
              <a:defRPr/>
            </a:pPr>
            <a:r>
              <a:rPr lang="en-US" sz="2600" dirty="0"/>
              <a:t> </a:t>
            </a:r>
            <a:r>
              <a:rPr lang="en-US" dirty="0"/>
              <a:t>The President may allow the bill to become law without signing it – by not acting on it within 10 days, not counting Sundays, of receiving it</a:t>
            </a:r>
            <a:r>
              <a:rPr lang="en-US" dirty="0" smtClean="0"/>
              <a:t>.</a:t>
            </a:r>
          </a:p>
          <a:p>
            <a:pPr marL="765175" indent="-514350">
              <a:buFont typeface="Calibri" pitchFamily="34" charset="0"/>
              <a:buAutoNum type="arabicPeriod" startAt="3"/>
              <a:defRPr/>
            </a:pPr>
            <a:endParaRPr lang="en-US" dirty="0"/>
          </a:p>
          <a:p>
            <a:pPr marL="765175" indent="-514350">
              <a:buFont typeface="+mj-lt"/>
              <a:buAutoNum type="arabicPeriod" startAt="4"/>
              <a:defRPr/>
            </a:pPr>
            <a:r>
              <a:rPr lang="en-US" dirty="0"/>
              <a:t>The fourth option is a variation of the third, called the </a:t>
            </a:r>
            <a:r>
              <a:rPr lang="en-US" b="1" dirty="0"/>
              <a:t>pocket veto</a:t>
            </a:r>
            <a:r>
              <a:rPr lang="en-US" dirty="0"/>
              <a:t>. If Congress adjourns its session within 10 days of submitting a bill to the President and the President does not sign the bill, the measure dies</a:t>
            </a:r>
          </a:p>
          <a:p>
            <a:pPr marL="1314450" lvl="2" indent="-514350">
              <a:buFont typeface="+mj-lt"/>
              <a:buAutoNum type="arabicPeriod" startAt="2"/>
              <a:defRPr/>
            </a:pPr>
            <a:endParaRPr lang="en-US" sz="2400" dirty="0" smtClean="0"/>
          </a:p>
          <a:p>
            <a:pPr marL="1314450" lvl="2" indent="-514350">
              <a:buFont typeface="+mj-lt"/>
              <a:buAutoNum type="arabicPeriod" startAt="2"/>
              <a:defRPr/>
            </a:pPr>
            <a:endParaRPr lang="en-US" sz="2400" dirty="0"/>
          </a:p>
          <a:p>
            <a:pPr eaLnBrk="1" hangingPunct="1">
              <a:defRPr/>
            </a:pPr>
            <a:endParaRPr lang="en-US" dirty="0"/>
          </a:p>
        </p:txBody>
      </p:sp>
      <p:pic>
        <p:nvPicPr>
          <p:cNvPr id="4" name="Picture 3" descr="ACF43BF.jpg"/>
          <p:cNvPicPr>
            <a:picLocks noChangeAspect="1"/>
          </p:cNvPicPr>
          <p:nvPr/>
        </p:nvPicPr>
        <p:blipFill>
          <a:blip r:embed="rId2" cstate="print"/>
          <a:srcRect/>
          <a:stretch>
            <a:fillRect/>
          </a:stretch>
        </p:blipFill>
        <p:spPr bwMode="auto">
          <a:xfrm>
            <a:off x="10910093" y="129381"/>
            <a:ext cx="887413" cy="1797050"/>
          </a:xfrm>
          <a:prstGeom prst="rect">
            <a:avLst/>
          </a:prstGeom>
          <a:noFill/>
          <a:ln w="9525">
            <a:noFill/>
            <a:miter lim="800000"/>
            <a:headEnd/>
            <a:tailEnd/>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09427" y="5321152"/>
            <a:ext cx="2744371" cy="1536848"/>
          </a:xfrm>
          <a:prstGeom prst="rect">
            <a:avLst/>
          </a:prstGeom>
        </p:spPr>
      </p:pic>
    </p:spTree>
    <p:extLst>
      <p:ext uri="{BB962C8B-B14F-4D97-AF65-F5344CB8AC3E}">
        <p14:creationId xmlns:p14="http://schemas.microsoft.com/office/powerpoint/2010/main" val="198389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a:t>The House of Representatives</a:t>
            </a:r>
          </a:p>
        </p:txBody>
      </p:sp>
      <p:sp>
        <p:nvSpPr>
          <p:cNvPr id="8" name="Text Placeholder 7"/>
          <p:cNvSpPr>
            <a:spLocks noGrp="1"/>
          </p:cNvSpPr>
          <p:nvPr>
            <p:ph type="body" idx="1"/>
          </p:nvPr>
        </p:nvSpPr>
        <p:spPr/>
        <p:txBody>
          <a:bodyPr rtlCol="0">
            <a:normAutofit/>
          </a:bodyPr>
          <a:lstStyle/>
          <a:p>
            <a:pPr>
              <a:defRPr/>
            </a:pPr>
            <a:endParaRPr lang="en-US" dirty="0"/>
          </a:p>
        </p:txBody>
      </p:sp>
    </p:spTree>
    <p:extLst>
      <p:ext uri="{BB962C8B-B14F-4D97-AF65-F5344CB8AC3E}">
        <p14:creationId xmlns:p14="http://schemas.microsoft.com/office/powerpoint/2010/main" val="210264181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5"/>
          <p:cNvSpPr>
            <a:spLocks noGrp="1"/>
          </p:cNvSpPr>
          <p:nvPr>
            <p:ph type="title"/>
          </p:nvPr>
        </p:nvSpPr>
        <p:spPr>
          <a:xfrm>
            <a:off x="1825625" y="228601"/>
            <a:ext cx="8534400" cy="758825"/>
          </a:xfrm>
        </p:spPr>
        <p:txBody>
          <a:bodyPr/>
          <a:lstStyle/>
          <a:p>
            <a:pPr eaLnBrk="1" hangingPunct="1"/>
            <a:r>
              <a:rPr lang="en-US" smtClean="0"/>
              <a:t>How a Bill Becomes a Law</a:t>
            </a:r>
          </a:p>
        </p:txBody>
      </p:sp>
      <p:sp>
        <p:nvSpPr>
          <p:cNvPr id="53251" name="Content Placeholder 6"/>
          <p:cNvSpPr>
            <a:spLocks noGrp="1"/>
          </p:cNvSpPr>
          <p:nvPr>
            <p:ph sz="half" idx="1"/>
          </p:nvPr>
        </p:nvSpPr>
        <p:spPr>
          <a:xfrm>
            <a:off x="1825625" y="1371600"/>
            <a:ext cx="4038600" cy="4681538"/>
          </a:xfrm>
        </p:spPr>
        <p:txBody>
          <a:bodyPr/>
          <a:lstStyle/>
          <a:p>
            <a:pPr marL="0" indent="0">
              <a:buNone/>
            </a:pPr>
            <a:r>
              <a:rPr lang="en-US" dirty="0" smtClean="0">
                <a:hlinkClick r:id="rId2"/>
              </a:rPr>
              <a:t>How a Bill Becomes a Law</a:t>
            </a:r>
            <a:endParaRPr lang="en-US" dirty="0" smtClean="0"/>
          </a:p>
          <a:p>
            <a:pPr marL="0" indent="0">
              <a:buNone/>
            </a:pPr>
            <a:endParaRPr lang="en-US" dirty="0"/>
          </a:p>
          <a:p>
            <a:pPr marL="0" indent="0" algn="ctr">
              <a:buNone/>
            </a:pPr>
            <a:r>
              <a:rPr lang="en-US" dirty="0" smtClean="0"/>
              <a:t>Or </a:t>
            </a:r>
          </a:p>
          <a:p>
            <a:pPr marL="0" indent="0" algn="ctr">
              <a:buNone/>
            </a:pPr>
            <a:endParaRPr lang="en-US" dirty="0" smtClean="0"/>
          </a:p>
          <a:p>
            <a:pPr marL="0" indent="0" algn="ctr">
              <a:buNone/>
            </a:pPr>
            <a:r>
              <a:rPr lang="en-US" dirty="0" smtClean="0">
                <a:hlinkClick r:id="rId3"/>
              </a:rPr>
              <a:t>How a Bill Becomes a Law</a:t>
            </a:r>
            <a:endParaRPr lang="en-US" dirty="0" smtClean="0"/>
          </a:p>
          <a:p>
            <a:pPr marL="0" indent="0">
              <a:buNone/>
            </a:pPr>
            <a:endParaRPr lang="en-US" dirty="0" smtClean="0"/>
          </a:p>
          <a:p>
            <a:pPr marL="0" indent="0">
              <a:buNone/>
            </a:pPr>
            <a:endParaRPr lang="en-US" dirty="0" smtClean="0"/>
          </a:p>
        </p:txBody>
      </p:sp>
      <p:pic>
        <p:nvPicPr>
          <p:cNvPr id="53252" name="Picture 9"/>
          <p:cNvPicPr>
            <a:picLocks noChangeAspect="1"/>
          </p:cNvPicPr>
          <p:nvPr/>
        </p:nvPicPr>
        <p:blipFill>
          <a:blip r:embed="rId4" cstate="print"/>
          <a:srcRect/>
          <a:stretch>
            <a:fillRect/>
          </a:stretch>
        </p:blipFill>
        <p:spPr bwMode="auto">
          <a:xfrm>
            <a:off x="6553200" y="1828800"/>
            <a:ext cx="3352800" cy="4279900"/>
          </a:xfrm>
          <a:prstGeom prst="rect">
            <a:avLst/>
          </a:prstGeom>
          <a:noFill/>
          <a:ln w="9525">
            <a:noFill/>
            <a:miter lim="800000"/>
            <a:headEnd/>
            <a:tailEnd/>
          </a:ln>
        </p:spPr>
      </p:pic>
      <p:sp>
        <p:nvSpPr>
          <p:cNvPr id="53253" name="Content Placeholder 10"/>
          <p:cNvSpPr>
            <a:spLocks noGrp="1"/>
          </p:cNvSpPr>
          <p:nvPr>
            <p:ph sz="half" idx="2"/>
          </p:nvPr>
        </p:nvSpPr>
        <p:spPr>
          <a:xfrm>
            <a:off x="6324600" y="1371600"/>
            <a:ext cx="4038600" cy="4681538"/>
          </a:xfrm>
        </p:spPr>
        <p:txBody>
          <a:bodyPr/>
          <a:lstStyle/>
          <a:p>
            <a:pPr marL="0" indent="0">
              <a:buNone/>
            </a:pPr>
            <a:endParaRPr lang="en-US" smtClean="0"/>
          </a:p>
        </p:txBody>
      </p:sp>
    </p:spTree>
    <p:extLst>
      <p:ext uri="{BB962C8B-B14F-4D97-AF65-F5344CB8AC3E}">
        <p14:creationId xmlns:p14="http://schemas.microsoft.com/office/powerpoint/2010/main" val="160592538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smtClean="0"/>
              <a:t>CHAPTER 7 REVIEW QUESTION</a:t>
            </a:r>
            <a:endParaRPr lang="en-US" b="1" dirty="0"/>
          </a:p>
        </p:txBody>
      </p:sp>
      <p:sp>
        <p:nvSpPr>
          <p:cNvPr id="6" name="Content Placeholder 5"/>
          <p:cNvSpPr>
            <a:spLocks noGrp="1"/>
          </p:cNvSpPr>
          <p:nvPr>
            <p:ph idx="1"/>
          </p:nvPr>
        </p:nvSpPr>
        <p:spPr/>
        <p:txBody>
          <a:bodyPr/>
          <a:lstStyle/>
          <a:p>
            <a:r>
              <a:rPr lang="en-US" dirty="0" smtClean="0"/>
              <a:t>Write down and explain 4-5 ideas as to why so few bills become law in the United States.</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338" y="2665928"/>
            <a:ext cx="5683518" cy="407616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8445" y="2649527"/>
            <a:ext cx="5080000" cy="4092564"/>
          </a:xfrm>
          <a:prstGeom prst="rect">
            <a:avLst/>
          </a:prstGeom>
        </p:spPr>
      </p:pic>
    </p:spTree>
    <p:extLst>
      <p:ext uri="{BB962C8B-B14F-4D97-AF65-F5344CB8AC3E}">
        <p14:creationId xmlns:p14="http://schemas.microsoft.com/office/powerpoint/2010/main" val="29804288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Unit </a:t>
            </a:r>
            <a:r>
              <a:rPr lang="en-US" dirty="0"/>
              <a:t>5</a:t>
            </a:r>
            <a:r>
              <a:rPr lang="en-US" smtClean="0"/>
              <a:t> </a:t>
            </a:r>
            <a:r>
              <a:rPr lang="en-US" dirty="0" smtClean="0"/>
              <a:t>Preview…The Executive Branch</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1597" y="1901847"/>
            <a:ext cx="8594162" cy="3996677"/>
          </a:xfrm>
          <a:prstGeom prst="rect">
            <a:avLst/>
          </a:prstGeom>
        </p:spPr>
      </p:pic>
    </p:spTree>
    <p:extLst>
      <p:ext uri="{BB962C8B-B14F-4D97-AF65-F5344CB8AC3E}">
        <p14:creationId xmlns:p14="http://schemas.microsoft.com/office/powerpoint/2010/main" val="874803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Size and Terms of HOR</a:t>
            </a:r>
            <a:endParaRPr lang="en-US" dirty="0"/>
          </a:p>
        </p:txBody>
      </p:sp>
      <p:sp>
        <p:nvSpPr>
          <p:cNvPr id="12291" name="Content Placeholder 2"/>
          <p:cNvSpPr>
            <a:spLocks noGrp="1"/>
          </p:cNvSpPr>
          <p:nvPr>
            <p:ph sz="half" idx="2"/>
          </p:nvPr>
        </p:nvSpPr>
        <p:spPr/>
        <p:txBody>
          <a:bodyPr/>
          <a:lstStyle/>
          <a:p>
            <a:pPr eaLnBrk="1" hangingPunct="1"/>
            <a:endParaRPr lang="en-US" smtClean="0"/>
          </a:p>
        </p:txBody>
      </p:sp>
      <p:sp>
        <p:nvSpPr>
          <p:cNvPr id="4" name="Content Placeholder 3"/>
          <p:cNvSpPr>
            <a:spLocks noGrp="1"/>
          </p:cNvSpPr>
          <p:nvPr>
            <p:ph sz="quarter" idx="4294967295"/>
          </p:nvPr>
        </p:nvSpPr>
        <p:spPr>
          <a:xfrm>
            <a:off x="1889126" y="1600201"/>
            <a:ext cx="4041775" cy="4525963"/>
          </a:xfrm>
          <a:prstGeom prst="rect">
            <a:avLst/>
          </a:prstGeom>
        </p:spPr>
        <p:txBody>
          <a:bodyPr rtlCol="0">
            <a:normAutofit fontScale="77500" lnSpcReduction="20000"/>
          </a:bodyPr>
          <a:lstStyle/>
          <a:p>
            <a:pPr>
              <a:defRPr/>
            </a:pPr>
            <a:r>
              <a:rPr lang="en-US" dirty="0" smtClean="0">
                <a:solidFill>
                  <a:schemeClr val="tx1">
                    <a:lumMod val="50000"/>
                    <a:lumOff val="50000"/>
                  </a:schemeClr>
                </a:solidFill>
              </a:rPr>
              <a:t>Exact size = 435 members</a:t>
            </a:r>
          </a:p>
          <a:p>
            <a:pPr lvl="1">
              <a:defRPr/>
            </a:pPr>
            <a:r>
              <a:rPr lang="en-US" dirty="0" smtClean="0">
                <a:solidFill>
                  <a:schemeClr val="tx1">
                    <a:lumMod val="50000"/>
                    <a:lumOff val="50000"/>
                  </a:schemeClr>
                </a:solidFill>
              </a:rPr>
              <a:t>Represents a district within the state</a:t>
            </a:r>
          </a:p>
          <a:p>
            <a:pPr>
              <a:defRPr/>
            </a:pPr>
            <a:endParaRPr lang="en-US" dirty="0" smtClean="0">
              <a:solidFill>
                <a:schemeClr val="tx1">
                  <a:lumMod val="50000"/>
                  <a:lumOff val="50000"/>
                </a:schemeClr>
              </a:solidFill>
            </a:endParaRPr>
          </a:p>
          <a:p>
            <a:pPr>
              <a:defRPr/>
            </a:pPr>
            <a:r>
              <a:rPr lang="en-US" dirty="0" smtClean="0">
                <a:solidFill>
                  <a:schemeClr val="tx1">
                    <a:lumMod val="50000"/>
                    <a:lumOff val="50000"/>
                  </a:schemeClr>
                </a:solidFill>
              </a:rPr>
              <a:t>The total number of seats in the HOR is </a:t>
            </a:r>
            <a:r>
              <a:rPr lang="en-US" b="1" dirty="0" smtClean="0">
                <a:solidFill>
                  <a:schemeClr val="tx1">
                    <a:lumMod val="50000"/>
                    <a:lumOff val="50000"/>
                  </a:schemeClr>
                </a:solidFill>
              </a:rPr>
              <a:t>apportioned</a:t>
            </a:r>
            <a:r>
              <a:rPr lang="en-US" dirty="0" smtClean="0">
                <a:solidFill>
                  <a:schemeClr val="tx1">
                    <a:lumMod val="50000"/>
                    <a:lumOff val="50000"/>
                  </a:schemeClr>
                </a:solidFill>
              </a:rPr>
              <a:t> (distributed) among the States based on their population.</a:t>
            </a:r>
          </a:p>
          <a:p>
            <a:pPr>
              <a:defRPr/>
            </a:pPr>
            <a:endParaRPr lang="en-US" dirty="0" smtClean="0">
              <a:solidFill>
                <a:schemeClr val="tx1">
                  <a:lumMod val="50000"/>
                  <a:lumOff val="50000"/>
                </a:schemeClr>
              </a:solidFill>
            </a:endParaRPr>
          </a:p>
          <a:p>
            <a:pPr>
              <a:defRPr/>
            </a:pPr>
            <a:r>
              <a:rPr lang="en-US" dirty="0" smtClean="0">
                <a:solidFill>
                  <a:schemeClr val="tx1">
                    <a:lumMod val="50000"/>
                    <a:lumOff val="50000"/>
                  </a:schemeClr>
                </a:solidFill>
              </a:rPr>
              <a:t>There is </a:t>
            </a:r>
            <a:r>
              <a:rPr lang="en-US" b="1" u="sng" dirty="0" smtClean="0">
                <a:solidFill>
                  <a:schemeClr val="tx1">
                    <a:lumMod val="50000"/>
                    <a:lumOff val="50000"/>
                  </a:schemeClr>
                </a:solidFill>
              </a:rPr>
              <a:t>no</a:t>
            </a:r>
            <a:r>
              <a:rPr lang="en-US" dirty="0" smtClean="0">
                <a:solidFill>
                  <a:schemeClr val="tx1">
                    <a:lumMod val="50000"/>
                    <a:lumOff val="50000"/>
                  </a:schemeClr>
                </a:solidFill>
              </a:rPr>
              <a:t> limit on how many terms a representative can serve.</a:t>
            </a:r>
          </a:p>
          <a:p>
            <a:pPr>
              <a:defRPr/>
            </a:pPr>
            <a:endParaRPr lang="en-US" dirty="0" smtClean="0">
              <a:solidFill>
                <a:schemeClr val="tx1">
                  <a:lumMod val="50000"/>
                  <a:lumOff val="50000"/>
                </a:schemeClr>
              </a:solidFill>
            </a:endParaRPr>
          </a:p>
          <a:p>
            <a:pPr>
              <a:defRPr/>
            </a:pPr>
            <a:r>
              <a:rPr lang="en-US" dirty="0" smtClean="0">
                <a:solidFill>
                  <a:schemeClr val="tx1">
                    <a:lumMod val="50000"/>
                    <a:lumOff val="50000"/>
                  </a:schemeClr>
                </a:solidFill>
              </a:rPr>
              <a:t>Representatives serve for two-year terms</a:t>
            </a:r>
          </a:p>
          <a:p>
            <a:pPr>
              <a:defRPr/>
            </a:pPr>
            <a:endParaRPr lang="en-US" dirty="0" smtClean="0">
              <a:solidFill>
                <a:schemeClr val="tx1">
                  <a:lumMod val="50000"/>
                  <a:lumOff val="50000"/>
                </a:schemeClr>
              </a:solidFill>
            </a:endParaRPr>
          </a:p>
          <a:p>
            <a:pPr>
              <a:defRPr/>
            </a:pPr>
            <a:endParaRPr lang="en-US" dirty="0">
              <a:solidFill>
                <a:schemeClr val="tx1">
                  <a:lumMod val="50000"/>
                  <a:lumOff val="50000"/>
                </a:schemeClr>
              </a:solidFill>
            </a:endParaRPr>
          </a:p>
        </p:txBody>
      </p:sp>
      <p:pic>
        <p:nvPicPr>
          <p:cNvPr id="12293" name="Picture 2"/>
          <p:cNvPicPr>
            <a:picLocks noChangeAspect="1" noChangeArrowheads="1"/>
          </p:cNvPicPr>
          <p:nvPr/>
        </p:nvPicPr>
        <p:blipFill>
          <a:blip r:embed="rId2" cstate="print"/>
          <a:srcRect/>
          <a:stretch>
            <a:fillRect/>
          </a:stretch>
        </p:blipFill>
        <p:spPr bwMode="auto">
          <a:xfrm>
            <a:off x="5943601" y="1524000"/>
            <a:ext cx="4532313" cy="4648200"/>
          </a:xfrm>
          <a:prstGeom prst="rect">
            <a:avLst/>
          </a:prstGeom>
          <a:noFill/>
          <a:ln w="9525">
            <a:noFill/>
            <a:miter lim="800000"/>
            <a:headEnd/>
            <a:tailEnd/>
          </a:ln>
        </p:spPr>
      </p:pic>
      <p:sp>
        <p:nvSpPr>
          <p:cNvPr id="5" name="Rectangle 4"/>
          <p:cNvSpPr/>
          <p:nvPr/>
        </p:nvSpPr>
        <p:spPr>
          <a:xfrm>
            <a:off x="7696200" y="1981200"/>
            <a:ext cx="609600" cy="533400"/>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330066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4617</Words>
  <Application>Microsoft Office PowerPoint</Application>
  <PresentationFormat>Widescreen</PresentationFormat>
  <Paragraphs>584</Paragraphs>
  <Slides>82</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82</vt:i4>
      </vt:variant>
    </vt:vector>
  </HeadingPairs>
  <TitlesOfParts>
    <vt:vector size="88" baseType="lpstr">
      <vt:lpstr>Arial</vt:lpstr>
      <vt:lpstr>Calibri</vt:lpstr>
      <vt:lpstr>Calibri Light</vt:lpstr>
      <vt:lpstr>Wingdings</vt:lpstr>
      <vt:lpstr>Wingdings 2</vt:lpstr>
      <vt:lpstr>Office Theme</vt:lpstr>
      <vt:lpstr>UNIT 4 THE LEGISLATIVE BRANCH</vt:lpstr>
      <vt:lpstr>THE STRUCTURE OF CONGRESS</vt:lpstr>
      <vt:lpstr>CONGRESSIONAL MEMBERSHIP</vt:lpstr>
      <vt:lpstr>What is the structure and organization of Congress?</vt:lpstr>
      <vt:lpstr>A Bicameral Congress</vt:lpstr>
      <vt:lpstr>A Bicameral Congress</vt:lpstr>
      <vt:lpstr>Terms and Sessions</vt:lpstr>
      <vt:lpstr>The House of Representatives</vt:lpstr>
      <vt:lpstr>Size and Terms of HOR</vt:lpstr>
      <vt:lpstr>Representative from Florida –District 12</vt:lpstr>
      <vt:lpstr>Reapportionment</vt:lpstr>
      <vt:lpstr>PowerPoint Presentation</vt:lpstr>
      <vt:lpstr>2020 Projections</vt:lpstr>
      <vt:lpstr>Congressional Districts Since 1960</vt:lpstr>
      <vt:lpstr>Congressional Elections</vt:lpstr>
      <vt:lpstr>PowerPoint Presentation</vt:lpstr>
      <vt:lpstr>PowerPoint Presentation</vt:lpstr>
      <vt:lpstr>PowerPoint Presentation</vt:lpstr>
      <vt:lpstr>PowerPoint Presentation</vt:lpstr>
      <vt:lpstr>PowerPoint Presentation</vt:lpstr>
      <vt:lpstr>PowerPoint Presentation</vt:lpstr>
      <vt:lpstr>CHAPTER 5 POWER-POINT ACTIVITY</vt:lpstr>
      <vt:lpstr>Qualification for Office – House </vt:lpstr>
      <vt:lpstr>The Senate</vt:lpstr>
      <vt:lpstr>Size, Election, and Terms</vt:lpstr>
      <vt:lpstr>Qualification for Office - Senate</vt:lpstr>
      <vt:lpstr>Senators from Florida</vt:lpstr>
      <vt:lpstr>PowerPoint Presentation</vt:lpstr>
      <vt:lpstr>HOUSE OF REPRESENTATIVES</vt:lpstr>
      <vt:lpstr>House Leadership</vt:lpstr>
      <vt:lpstr>House Leadership</vt:lpstr>
      <vt:lpstr>SENATE</vt:lpstr>
      <vt:lpstr>Senate Leadership</vt:lpstr>
      <vt:lpstr>Senate Leadership</vt:lpstr>
      <vt:lpstr>CONGRESSIONAL COMMITTEES</vt:lpstr>
      <vt:lpstr>Standing Committees</vt:lpstr>
      <vt:lpstr>Select, Joint and Conference Committees</vt:lpstr>
      <vt:lpstr>Choosing Committee Members</vt:lpstr>
      <vt:lpstr>CHAPTER 5 REVIEW QUESTIONS</vt:lpstr>
      <vt:lpstr>CONSTITUTIONAL POWERS</vt:lpstr>
      <vt:lpstr>How have the powers of Congress changed over time?</vt:lpstr>
      <vt:lpstr>The Delegated Powers</vt:lpstr>
      <vt:lpstr>Commerce Power – Expressed power</vt:lpstr>
      <vt:lpstr>The Power to Tax – Expressed Power</vt:lpstr>
      <vt:lpstr>The Borrowing Power – Expressed power</vt:lpstr>
      <vt:lpstr>PowerPoint Presentation</vt:lpstr>
      <vt:lpstr>Congress and Foreign Policy</vt:lpstr>
      <vt:lpstr>War Powers</vt:lpstr>
      <vt:lpstr>Domestic Powers</vt:lpstr>
      <vt:lpstr>Territories and Other Areas</vt:lpstr>
      <vt:lpstr>Weights and Measures</vt:lpstr>
      <vt:lpstr>PowerPoint Presentation</vt:lpstr>
      <vt:lpstr>The Implied Powers</vt:lpstr>
      <vt:lpstr>PowerPoint Presentation</vt:lpstr>
      <vt:lpstr>The Nonlegislative Powers</vt:lpstr>
      <vt:lpstr>Electoral Duties</vt:lpstr>
      <vt:lpstr>Impeachment</vt:lpstr>
      <vt:lpstr>Executive Powers</vt:lpstr>
      <vt:lpstr>The Power to Investigate</vt:lpstr>
      <vt:lpstr>CHAPTER 6 REVIEW QUESTIONS</vt:lpstr>
      <vt:lpstr>HOW A BILL BECOMES A LAW</vt:lpstr>
      <vt:lpstr>How does a bill become a law?</vt:lpstr>
      <vt:lpstr>PowerPoint Presentation</vt:lpstr>
      <vt:lpstr>The First Steps-Step 1</vt:lpstr>
      <vt:lpstr>PowerPoint Presentation</vt:lpstr>
      <vt:lpstr>The First Steps-Step 2</vt:lpstr>
      <vt:lpstr>The First Steps-Step 3</vt:lpstr>
      <vt:lpstr>The Bill in Committee-Step 4</vt:lpstr>
      <vt:lpstr>Scheduling Floor Debates-Step 5</vt:lpstr>
      <vt:lpstr>The Bill on the Floor-Step 6</vt:lpstr>
      <vt:lpstr>The Bill on the Floor-Step 7</vt:lpstr>
      <vt:lpstr>PowerPoint Presentation</vt:lpstr>
      <vt:lpstr>The Senate Floor-Step 8</vt:lpstr>
      <vt:lpstr>The Senate-Standing Committee-Step 9</vt:lpstr>
      <vt:lpstr>Rules for Debate-Step 10</vt:lpstr>
      <vt:lpstr>Rules for Debate</vt:lpstr>
      <vt:lpstr>Rules for Debate</vt:lpstr>
      <vt:lpstr>The Bill on the Floor of the Senate-Step 11</vt:lpstr>
      <vt:lpstr>The President Acts-Step 12</vt:lpstr>
      <vt:lpstr>How a Bill Becomes a Law</vt:lpstr>
      <vt:lpstr>CHAPTER 7 REVIEW QUESTION</vt:lpstr>
      <vt:lpstr>Unit 5 Preview…The Executive Branch</vt:lpstr>
    </vt:vector>
  </TitlesOfParts>
  <Company>PCS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CONGRESS</dc:title>
  <dc:creator>Mullaney Michael</dc:creator>
  <cp:lastModifiedBy>Mullaney Michael</cp:lastModifiedBy>
  <cp:revision>59</cp:revision>
  <dcterms:created xsi:type="dcterms:W3CDTF">2017-06-20T15:15:08Z</dcterms:created>
  <dcterms:modified xsi:type="dcterms:W3CDTF">2018-10-02T13:25:06Z</dcterms:modified>
</cp:coreProperties>
</file>